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63" r:id="rId5"/>
    <p:sldId id="260" r:id="rId6"/>
    <p:sldId id="261" r:id="rId7"/>
    <p:sldId id="265" r:id="rId8"/>
    <p:sldId id="264" r:id="rId9"/>
    <p:sldId id="262" r:id="rId1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32"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34F6617-23AA-40E8-973B-FCE2DD18CCE2}" type="datetimeFigureOut">
              <a:rPr lang="en-US" smtClean="0"/>
              <a:t>5/16/2023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2B07307-5EA5-49FA-BF84-341A3351691E}" type="slidenum">
              <a:rPr lang="en-US" smtClean="0"/>
              <a:t>‹#›</a:t>
            </a:fld>
            <a:endParaRPr lang="en-US"/>
          </a:p>
        </p:txBody>
      </p:sp>
    </p:spTree>
    <p:extLst>
      <p:ext uri="{BB962C8B-B14F-4D97-AF65-F5344CB8AC3E}">
        <p14:creationId xmlns:p14="http://schemas.microsoft.com/office/powerpoint/2010/main" val="37264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7307-5EA5-49FA-BF84-341A3351691E}" type="slidenum">
              <a:rPr lang="en-US" smtClean="0"/>
              <a:t>2</a:t>
            </a:fld>
            <a:endParaRPr lang="en-US"/>
          </a:p>
        </p:txBody>
      </p:sp>
    </p:spTree>
    <p:extLst>
      <p:ext uri="{BB962C8B-B14F-4D97-AF65-F5344CB8AC3E}">
        <p14:creationId xmlns:p14="http://schemas.microsoft.com/office/powerpoint/2010/main" val="146053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895600"/>
            <a:ext cx="2362200" cy="2362200"/>
          </a:xfrm>
          <a:prstGeom prst="rect">
            <a:avLst/>
          </a:prstGeom>
        </p:spPr>
      </p:pic>
      <p:pic>
        <p:nvPicPr>
          <p:cNvPr id="21" name="bg object 21"/>
          <p:cNvPicPr/>
          <p:nvPr/>
        </p:nvPicPr>
        <p:blipFill>
          <a:blip r:embed="rId7" cstate="print"/>
          <a:stretch>
            <a:fillRect/>
          </a:stretch>
        </p:blipFill>
        <p:spPr>
          <a:xfrm>
            <a:off x="0" y="2667000"/>
            <a:ext cx="4191000" cy="4191000"/>
          </a:xfrm>
          <a:prstGeom prst="rect">
            <a:avLst/>
          </a:prstGeom>
        </p:spPr>
      </p:pic>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6380480"/>
                </a:lnTo>
                <a:lnTo>
                  <a:pt x="476377" y="6380480"/>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8"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9080" y="24544"/>
            <a:ext cx="12102919" cy="6833455"/>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667000"/>
            <a:ext cx="4191000" cy="4191000"/>
          </a:xfrm>
          <a:prstGeom prst="rect">
            <a:avLst/>
          </a:prstGeom>
        </p:spPr>
      </p:pic>
      <p:sp>
        <p:nvSpPr>
          <p:cNvPr id="21" name="bg object 21"/>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1737848" y="6380480"/>
                </a:lnTo>
                <a:lnTo>
                  <a:pt x="11737848" y="1867217"/>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7"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5" name="bg object 25"/>
          <p:cNvSpPr/>
          <p:nvPr/>
        </p:nvSpPr>
        <p:spPr>
          <a:xfrm>
            <a:off x="7421880" y="5785129"/>
            <a:ext cx="4389120" cy="880110"/>
          </a:xfrm>
          <a:custGeom>
            <a:avLst/>
            <a:gdLst/>
            <a:ahLst/>
            <a:cxnLst/>
            <a:rect l="l" t="t" r="r" b="b"/>
            <a:pathLst>
              <a:path w="4389120" h="880109">
                <a:moveTo>
                  <a:pt x="4389120" y="0"/>
                </a:moveTo>
                <a:lnTo>
                  <a:pt x="1828800" y="0"/>
                </a:lnTo>
                <a:lnTo>
                  <a:pt x="0" y="0"/>
                </a:lnTo>
                <a:lnTo>
                  <a:pt x="0" y="879627"/>
                </a:lnTo>
                <a:lnTo>
                  <a:pt x="1828800" y="879627"/>
                </a:lnTo>
                <a:lnTo>
                  <a:pt x="4389120" y="879627"/>
                </a:lnTo>
                <a:lnTo>
                  <a:pt x="4389120" y="0"/>
                </a:lnTo>
                <a:close/>
              </a:path>
            </a:pathLst>
          </a:custGeom>
          <a:solidFill>
            <a:srgbClr val="F9731A">
              <a:alpha val="1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8609076" y="1676400"/>
            <a:ext cx="2819400" cy="2819400"/>
          </a:xfrm>
          <a:prstGeom prst="rect">
            <a:avLst/>
          </a:prstGeom>
        </p:spPr>
      </p:pic>
      <p:pic>
        <p:nvPicPr>
          <p:cNvPr id="18" name="bg object 18"/>
          <p:cNvPicPr/>
          <p:nvPr/>
        </p:nvPicPr>
        <p:blipFill>
          <a:blip r:embed="rId9" cstate="print"/>
          <a:stretch>
            <a:fillRect/>
          </a:stretch>
        </p:blipFill>
        <p:spPr>
          <a:xfrm>
            <a:off x="7999476" y="1523"/>
            <a:ext cx="1600200" cy="1600200"/>
          </a:xfrm>
          <a:prstGeom prst="rect">
            <a:avLst/>
          </a:prstGeom>
        </p:spPr>
      </p:pic>
      <p:pic>
        <p:nvPicPr>
          <p:cNvPr id="19" name="bg object 19"/>
          <p:cNvPicPr/>
          <p:nvPr/>
        </p:nvPicPr>
        <p:blipFill>
          <a:blip r:embed="rId10" cstate="print"/>
          <a:stretch>
            <a:fillRect/>
          </a:stretch>
        </p:blipFill>
        <p:spPr>
          <a:xfrm>
            <a:off x="8609076" y="5865876"/>
            <a:ext cx="990600" cy="992124"/>
          </a:xfrm>
          <a:prstGeom prst="rect">
            <a:avLst/>
          </a:prstGeom>
        </p:spPr>
      </p:pic>
      <p:pic>
        <p:nvPicPr>
          <p:cNvPr id="20" name="bg object 20"/>
          <p:cNvPicPr/>
          <p:nvPr/>
        </p:nvPicPr>
        <p:blipFill>
          <a:blip r:embed="rId11" cstate="print"/>
          <a:stretch>
            <a:fillRect/>
          </a:stretch>
        </p:blipFill>
        <p:spPr>
          <a:xfrm>
            <a:off x="0" y="2895600"/>
            <a:ext cx="2362200" cy="2362200"/>
          </a:xfrm>
          <a:prstGeom prst="rect">
            <a:avLst/>
          </a:prstGeom>
        </p:spPr>
      </p:pic>
      <p:pic>
        <p:nvPicPr>
          <p:cNvPr id="21" name="bg object 21"/>
          <p:cNvPicPr/>
          <p:nvPr/>
        </p:nvPicPr>
        <p:blipFill>
          <a:blip r:embed="rId12" cstate="print"/>
          <a:stretch>
            <a:fillRect/>
          </a:stretch>
        </p:blipFill>
        <p:spPr>
          <a:xfrm>
            <a:off x="0" y="2667000"/>
            <a:ext cx="4191000" cy="4191000"/>
          </a:xfrm>
          <a:prstGeom prst="rect">
            <a:avLst/>
          </a:prstGeom>
        </p:spPr>
      </p:pic>
      <p:sp>
        <p:nvSpPr>
          <p:cNvPr id="22" name="bg object 22"/>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3" name="bg object 23"/>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4" name="bg object 24"/>
          <p:cNvPicPr/>
          <p:nvPr/>
        </p:nvPicPr>
        <p:blipFill>
          <a:blip r:embed="rId13" cstate="print"/>
          <a:stretch>
            <a:fillRect/>
          </a:stretch>
        </p:blipFill>
        <p:spPr>
          <a:xfrm>
            <a:off x="10404347" y="0"/>
            <a:ext cx="765047" cy="1208530"/>
          </a:xfrm>
          <a:prstGeom prst="rect">
            <a:avLst/>
          </a:prstGeom>
        </p:spPr>
      </p:pic>
      <p:sp>
        <p:nvSpPr>
          <p:cNvPr id="25" name="bg object 25"/>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a:xfrm>
            <a:off x="1233694" y="740152"/>
            <a:ext cx="6225540" cy="11226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a:xfrm>
            <a:off x="1233694" y="2364706"/>
            <a:ext cx="9847580" cy="402209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am.illinois.edu/policies/asa-0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cmss-sections@illinois.edu" TargetMode="External"/><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m.illinois.edu/policies/asa-06/" TargetMode="External"/><Relationship Id="rId2" Type="http://schemas.openxmlformats.org/officeDocument/2006/relationships/hyperlink" Target="https://registrar.illinois.edu/active-learning-classroom-list/" TargetMode="External"/><Relationship Id="rId1" Type="http://schemas.openxmlformats.org/officeDocument/2006/relationships/slideLayout" Target="../slideLayouts/slideLayout2.xml"/><Relationship Id="rId4" Type="http://schemas.openxmlformats.org/officeDocument/2006/relationships/hyperlink" Target="https://atlas.illinois.edu/services/classroom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cmss-sections@illinois.edu" TargetMode="External"/><Relationship Id="rId3" Type="http://schemas.openxmlformats.org/officeDocument/2006/relationships/hyperlink" Target="https://registrar.illinois.edu/wp-content/uploads/2021/02/Packaging.pdf" TargetMode="External"/><Relationship Id="rId7" Type="http://schemas.openxmlformats.org/officeDocument/2006/relationships/hyperlink" Target="https://registrar.illinois.edu/wp-content/uploads/2021/02/Linking.pdf" TargetMode="External"/><Relationship Id="rId2" Type="http://schemas.openxmlformats.org/officeDocument/2006/relationships/hyperlink" Target="https://registrar.illinois.edu/wp-content/uploads/2021/02/Changing-Schedule-Type.pdf" TargetMode="External"/><Relationship Id="rId1" Type="http://schemas.openxmlformats.org/officeDocument/2006/relationships/slideLayout" Target="../slideLayouts/slideLayout2.xml"/><Relationship Id="rId6" Type="http://schemas.openxmlformats.org/officeDocument/2006/relationships/hyperlink" Target="https://uil.aaiscloud.com/UIUC/Default.aspx" TargetMode="External"/><Relationship Id="rId5" Type="http://schemas.openxmlformats.org/officeDocument/2006/relationships/hyperlink" Target="mailto:fac-reserve@illinois.edu" TargetMode="External"/><Relationship Id="rId4" Type="http://schemas.openxmlformats.org/officeDocument/2006/relationships/hyperlink" Target="https://secure.registrar.illinois.edu/Catsched/Start_up.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gistrar.illinois.edu/faculty-staff/course-catalog-and-scheduling/specifications/" TargetMode="External"/><Relationship Id="rId2" Type="http://schemas.openxmlformats.org/officeDocument/2006/relationships/hyperlink" Target="mailto:cmss-sections@illinois.edu" TargetMode="External"/><Relationship Id="rId1" Type="http://schemas.openxmlformats.org/officeDocument/2006/relationships/slideLayout" Target="../slideLayouts/slideLayout2.xml"/><Relationship Id="rId4" Type="http://schemas.openxmlformats.org/officeDocument/2006/relationships/hyperlink" Target="https://registrar.illinois.edu/cmss-training-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690" y="3057804"/>
            <a:ext cx="6379210" cy="1671320"/>
          </a:xfrm>
          <a:prstGeom prst="rect">
            <a:avLst/>
          </a:prstGeom>
        </p:spPr>
        <p:txBody>
          <a:bodyPr vert="horz" wrap="square" lIns="0" tIns="12700" rIns="0" bIns="0" rtlCol="0">
            <a:spAutoFit/>
          </a:bodyPr>
          <a:lstStyle/>
          <a:p>
            <a:pPr marL="12700" marR="5080">
              <a:lnSpc>
                <a:spcPct val="100000"/>
              </a:lnSpc>
              <a:spcBef>
                <a:spcPts val="100"/>
              </a:spcBef>
            </a:pPr>
            <a:r>
              <a:rPr sz="5400" dirty="0"/>
              <a:t>Spring</a:t>
            </a:r>
            <a:r>
              <a:rPr sz="5400" spc="-35" dirty="0"/>
              <a:t> </a:t>
            </a:r>
            <a:r>
              <a:rPr sz="5400" spc="-20" dirty="0"/>
              <a:t>2024 </a:t>
            </a:r>
            <a:r>
              <a:rPr sz="5400" dirty="0"/>
              <a:t>Scheduling</a:t>
            </a:r>
            <a:r>
              <a:rPr sz="5400" spc="-85" dirty="0"/>
              <a:t> </a:t>
            </a:r>
            <a:r>
              <a:rPr sz="5400" spc="-10" dirty="0"/>
              <a:t>Process</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Summary</a:t>
            </a:r>
            <a:r>
              <a:rPr spc="-5" dirty="0"/>
              <a:t> </a:t>
            </a:r>
            <a:r>
              <a:rPr dirty="0"/>
              <a:t>of</a:t>
            </a:r>
            <a:r>
              <a:rPr spc="-5" dirty="0"/>
              <a:t> </a:t>
            </a:r>
            <a:r>
              <a:rPr dirty="0"/>
              <a:t>Key</a:t>
            </a:r>
            <a:r>
              <a:rPr spc="-10" dirty="0"/>
              <a:t> Points</a:t>
            </a:r>
          </a:p>
        </p:txBody>
      </p:sp>
      <p:sp>
        <p:nvSpPr>
          <p:cNvPr id="3" name="object 3"/>
          <p:cNvSpPr txBox="1"/>
          <p:nvPr/>
        </p:nvSpPr>
        <p:spPr>
          <a:xfrm>
            <a:off x="6919886" y="3847972"/>
            <a:ext cx="2216785" cy="299720"/>
          </a:xfrm>
          <a:prstGeom prst="rect">
            <a:avLst/>
          </a:prstGeom>
        </p:spPr>
        <p:txBody>
          <a:bodyPr vert="horz" wrap="square" lIns="0" tIns="12700" rIns="0" bIns="0" rtlCol="0">
            <a:spAutoFit/>
          </a:bodyPr>
          <a:lstStyle/>
          <a:p>
            <a:pPr marL="355600" indent="-343535">
              <a:lnSpc>
                <a:spcPct val="100000"/>
              </a:lnSpc>
              <a:spcBef>
                <a:spcPts val="100"/>
              </a:spcBef>
              <a:buClr>
                <a:srgbClr val="F5A307"/>
              </a:buClr>
              <a:buSzPct val="80555"/>
              <a:buFont typeface="Wingdings 3"/>
              <a:buChar char=""/>
              <a:tabLst>
                <a:tab pos="355600" algn="l"/>
                <a:tab pos="356235" algn="l"/>
              </a:tabLst>
            </a:pPr>
            <a:r>
              <a:rPr sz="1800" dirty="0">
                <a:solidFill>
                  <a:srgbClr val="404040"/>
                </a:solidFill>
                <a:latin typeface="Century Gothic"/>
                <a:cs typeface="Century Gothic"/>
              </a:rPr>
              <a:t>Important</a:t>
            </a:r>
            <a:r>
              <a:rPr sz="1800" spc="-85" dirty="0">
                <a:solidFill>
                  <a:srgbClr val="404040"/>
                </a:solidFill>
                <a:latin typeface="Century Gothic"/>
                <a:cs typeface="Century Gothic"/>
              </a:rPr>
              <a:t> </a:t>
            </a:r>
            <a:r>
              <a:rPr sz="1800" spc="-10" dirty="0">
                <a:solidFill>
                  <a:srgbClr val="404040"/>
                </a:solidFill>
                <a:latin typeface="Century Gothic"/>
                <a:cs typeface="Century Gothic"/>
              </a:rPr>
              <a:t>Dates:</a:t>
            </a:r>
            <a:endParaRPr sz="1800">
              <a:latin typeface="Century Gothic"/>
              <a:cs typeface="Century Gothic"/>
            </a:endParaRPr>
          </a:p>
        </p:txBody>
      </p:sp>
      <p:sp>
        <p:nvSpPr>
          <p:cNvPr id="4" name="object 4"/>
          <p:cNvSpPr txBox="1"/>
          <p:nvPr/>
        </p:nvSpPr>
        <p:spPr>
          <a:xfrm>
            <a:off x="7377290" y="4123207"/>
            <a:ext cx="3500120" cy="2366010"/>
          </a:xfrm>
          <a:prstGeom prst="rect">
            <a:avLst/>
          </a:prstGeom>
        </p:spPr>
        <p:txBody>
          <a:bodyPr vert="horz" wrap="square" lIns="0" tIns="139065" rIns="0" bIns="0" rtlCol="0">
            <a:spAutoFit/>
          </a:bodyPr>
          <a:lstStyle/>
          <a:p>
            <a:pPr marL="299085" indent="-287020">
              <a:lnSpc>
                <a:spcPct val="100000"/>
              </a:lnSpc>
              <a:spcBef>
                <a:spcPts val="1095"/>
              </a:spcBef>
              <a:buClr>
                <a:srgbClr val="F5A307"/>
              </a:buClr>
              <a:buSzPct val="78125"/>
              <a:buFont typeface="Wingdings 3"/>
              <a:buChar char=""/>
              <a:tabLst>
                <a:tab pos="299085" algn="l"/>
                <a:tab pos="299720" algn="l"/>
              </a:tabLst>
            </a:pPr>
            <a:r>
              <a:rPr sz="1600" dirty="0">
                <a:solidFill>
                  <a:srgbClr val="404040"/>
                </a:solidFill>
                <a:latin typeface="Century Gothic"/>
                <a:cs typeface="Century Gothic"/>
              </a:rPr>
              <a:t>5/26</a:t>
            </a:r>
            <a:r>
              <a:rPr sz="1600" spc="-75" dirty="0">
                <a:solidFill>
                  <a:srgbClr val="404040"/>
                </a:solidFill>
                <a:latin typeface="Century Gothic"/>
                <a:cs typeface="Century Gothic"/>
              </a:rPr>
              <a:t> </a:t>
            </a:r>
            <a:r>
              <a:rPr sz="1600" dirty="0">
                <a:solidFill>
                  <a:srgbClr val="404040"/>
                </a:solidFill>
                <a:latin typeface="Century Gothic"/>
                <a:cs typeface="Century Gothic"/>
              </a:rPr>
              <a:t>Preview</a:t>
            </a:r>
            <a:r>
              <a:rPr sz="1600" spc="-85" dirty="0">
                <a:solidFill>
                  <a:srgbClr val="404040"/>
                </a:solidFill>
                <a:latin typeface="Century Gothic"/>
                <a:cs typeface="Century Gothic"/>
              </a:rPr>
              <a:t> </a:t>
            </a:r>
            <a:r>
              <a:rPr sz="1600" dirty="0">
                <a:solidFill>
                  <a:srgbClr val="404040"/>
                </a:solidFill>
                <a:latin typeface="Century Gothic"/>
                <a:cs typeface="Century Gothic"/>
              </a:rPr>
              <a:t>Mode</a:t>
            </a:r>
            <a:r>
              <a:rPr sz="1600" spc="-5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a:latin typeface="Century Gothic"/>
              <a:cs typeface="Century Gothic"/>
            </a:endParaRPr>
          </a:p>
          <a:p>
            <a:pPr marL="299085" marR="74295" indent="-287020">
              <a:lnSpc>
                <a:spcPct val="100000"/>
              </a:lnSpc>
              <a:spcBef>
                <a:spcPts val="994"/>
              </a:spcBef>
              <a:buClr>
                <a:srgbClr val="F5A307"/>
              </a:buClr>
              <a:buSzPct val="78125"/>
              <a:buFont typeface="Wingdings 3"/>
              <a:buChar char=""/>
              <a:tabLst>
                <a:tab pos="299085" algn="l"/>
                <a:tab pos="299720" algn="l"/>
              </a:tabLst>
            </a:pPr>
            <a:r>
              <a:rPr sz="1600" dirty="0">
                <a:solidFill>
                  <a:srgbClr val="404040"/>
                </a:solidFill>
                <a:latin typeface="Century Gothic"/>
                <a:cs typeface="Century Gothic"/>
              </a:rPr>
              <a:t>8/4</a:t>
            </a:r>
            <a:r>
              <a:rPr sz="1600" spc="-35" dirty="0">
                <a:solidFill>
                  <a:srgbClr val="404040"/>
                </a:solidFill>
                <a:latin typeface="Century Gothic"/>
                <a:cs typeface="Century Gothic"/>
              </a:rPr>
              <a:t> </a:t>
            </a:r>
            <a:r>
              <a:rPr sz="1600" dirty="0">
                <a:solidFill>
                  <a:srgbClr val="404040"/>
                </a:solidFill>
                <a:latin typeface="Century Gothic"/>
                <a:cs typeface="Century Gothic"/>
              </a:rPr>
              <a:t>at</a:t>
            </a:r>
            <a:r>
              <a:rPr sz="1600" spc="-45" dirty="0">
                <a:solidFill>
                  <a:srgbClr val="404040"/>
                </a:solidFill>
                <a:latin typeface="Century Gothic"/>
                <a:cs typeface="Century Gothic"/>
              </a:rPr>
              <a:t> </a:t>
            </a:r>
            <a:r>
              <a:rPr sz="1600" dirty="0">
                <a:solidFill>
                  <a:srgbClr val="404040"/>
                </a:solidFill>
                <a:latin typeface="Century Gothic"/>
                <a:cs typeface="Century Gothic"/>
              </a:rPr>
              <a:t>10pm:</a:t>
            </a:r>
            <a:r>
              <a:rPr sz="1600" spc="-55" dirty="0">
                <a:solidFill>
                  <a:srgbClr val="404040"/>
                </a:solidFill>
                <a:latin typeface="Century Gothic"/>
                <a:cs typeface="Century Gothic"/>
              </a:rPr>
              <a:t> </a:t>
            </a:r>
            <a:r>
              <a:rPr sz="1600" dirty="0">
                <a:solidFill>
                  <a:srgbClr val="404040"/>
                </a:solidFill>
                <a:latin typeface="Century Gothic"/>
                <a:cs typeface="Century Gothic"/>
              </a:rPr>
              <a:t>GA</a:t>
            </a:r>
            <a:r>
              <a:rPr sz="1600" spc="-30" dirty="0">
                <a:solidFill>
                  <a:srgbClr val="404040"/>
                </a:solidFill>
                <a:latin typeface="Century Gothic"/>
                <a:cs typeface="Century Gothic"/>
              </a:rPr>
              <a:t> </a:t>
            </a:r>
            <a:r>
              <a:rPr sz="1600" dirty="0">
                <a:solidFill>
                  <a:srgbClr val="404040"/>
                </a:solidFill>
                <a:latin typeface="Century Gothic"/>
                <a:cs typeface="Century Gothic"/>
              </a:rPr>
              <a:t>Room</a:t>
            </a:r>
            <a:r>
              <a:rPr sz="1600" spc="-20" dirty="0">
                <a:solidFill>
                  <a:srgbClr val="404040"/>
                </a:solidFill>
                <a:latin typeface="Century Gothic"/>
                <a:cs typeface="Century Gothic"/>
              </a:rPr>
              <a:t> </a:t>
            </a:r>
            <a:r>
              <a:rPr sz="1600" spc="-10" dirty="0">
                <a:solidFill>
                  <a:srgbClr val="404040"/>
                </a:solidFill>
                <a:latin typeface="Century Gothic"/>
                <a:cs typeface="Century Gothic"/>
              </a:rPr>
              <a:t>Request Spreadsheets</a:t>
            </a:r>
            <a:r>
              <a:rPr sz="1600" dirty="0">
                <a:solidFill>
                  <a:srgbClr val="404040"/>
                </a:solidFill>
                <a:latin typeface="Century Gothic"/>
                <a:cs typeface="Century Gothic"/>
              </a:rPr>
              <a:t> </a:t>
            </a:r>
            <a:r>
              <a:rPr sz="1600" spc="-25" dirty="0">
                <a:solidFill>
                  <a:srgbClr val="404040"/>
                </a:solidFill>
                <a:latin typeface="Century Gothic"/>
                <a:cs typeface="Century Gothic"/>
              </a:rPr>
              <a:t>Due</a:t>
            </a:r>
            <a:endParaRPr sz="1600">
              <a:latin typeface="Century Gothic"/>
              <a:cs typeface="Century Gothic"/>
            </a:endParaRPr>
          </a:p>
          <a:p>
            <a:pPr marL="299085" indent="-287020">
              <a:lnSpc>
                <a:spcPct val="100000"/>
              </a:lnSpc>
              <a:spcBef>
                <a:spcPts val="994"/>
              </a:spcBef>
              <a:buClr>
                <a:srgbClr val="F5A307"/>
              </a:buClr>
              <a:buSzPct val="78125"/>
              <a:buFont typeface="Wingdings 3"/>
              <a:buChar char=""/>
              <a:tabLst>
                <a:tab pos="299085" algn="l"/>
                <a:tab pos="299720" algn="l"/>
              </a:tabLst>
            </a:pPr>
            <a:r>
              <a:rPr sz="1600" dirty="0">
                <a:solidFill>
                  <a:srgbClr val="404040"/>
                </a:solidFill>
                <a:latin typeface="Century Gothic"/>
                <a:cs typeface="Century Gothic"/>
              </a:rPr>
              <a:t>10/2:</a:t>
            </a:r>
            <a:r>
              <a:rPr sz="1600" spc="-85" dirty="0">
                <a:solidFill>
                  <a:srgbClr val="404040"/>
                </a:solidFill>
                <a:latin typeface="Century Gothic"/>
                <a:cs typeface="Century Gothic"/>
              </a:rPr>
              <a:t> </a:t>
            </a:r>
            <a:r>
              <a:rPr sz="1600" dirty="0">
                <a:solidFill>
                  <a:srgbClr val="404040"/>
                </a:solidFill>
                <a:latin typeface="Century Gothic"/>
                <a:cs typeface="Century Gothic"/>
              </a:rPr>
              <a:t>Course</a:t>
            </a:r>
            <a:r>
              <a:rPr sz="1600" spc="-65" dirty="0">
                <a:solidFill>
                  <a:srgbClr val="404040"/>
                </a:solidFill>
                <a:latin typeface="Century Gothic"/>
                <a:cs typeface="Century Gothic"/>
              </a:rPr>
              <a:t> </a:t>
            </a:r>
            <a:r>
              <a:rPr sz="1600" dirty="0">
                <a:solidFill>
                  <a:srgbClr val="404040"/>
                </a:solidFill>
                <a:latin typeface="Century Gothic"/>
                <a:cs typeface="Century Gothic"/>
              </a:rPr>
              <a:t>Explorer</a:t>
            </a:r>
            <a:r>
              <a:rPr sz="1600" spc="-6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a:latin typeface="Century Gothic"/>
              <a:cs typeface="Century Gothic"/>
            </a:endParaRPr>
          </a:p>
          <a:p>
            <a:pPr marL="299085" marR="697230" indent="-287020">
              <a:lnSpc>
                <a:spcPct val="100000"/>
              </a:lnSpc>
              <a:spcBef>
                <a:spcPts val="1010"/>
              </a:spcBef>
              <a:buClr>
                <a:srgbClr val="F5A307"/>
              </a:buClr>
              <a:buSzPct val="78125"/>
              <a:buFont typeface="Wingdings 3"/>
              <a:buChar char=""/>
              <a:tabLst>
                <a:tab pos="299085" algn="l"/>
                <a:tab pos="299720" algn="l"/>
              </a:tabLst>
            </a:pPr>
            <a:r>
              <a:rPr sz="1600" dirty="0">
                <a:solidFill>
                  <a:srgbClr val="404040"/>
                </a:solidFill>
                <a:latin typeface="Century Gothic"/>
                <a:cs typeface="Century Gothic"/>
              </a:rPr>
              <a:t>10/16:</a:t>
            </a:r>
            <a:r>
              <a:rPr sz="1600" spc="-55" dirty="0">
                <a:solidFill>
                  <a:srgbClr val="404040"/>
                </a:solidFill>
                <a:latin typeface="Century Gothic"/>
                <a:cs typeface="Century Gothic"/>
              </a:rPr>
              <a:t> </a:t>
            </a:r>
            <a:r>
              <a:rPr sz="1600" dirty="0">
                <a:solidFill>
                  <a:srgbClr val="404040"/>
                </a:solidFill>
                <a:latin typeface="Century Gothic"/>
                <a:cs typeface="Century Gothic"/>
              </a:rPr>
              <a:t>Room</a:t>
            </a:r>
            <a:r>
              <a:rPr sz="1600" spc="-35" dirty="0">
                <a:solidFill>
                  <a:srgbClr val="404040"/>
                </a:solidFill>
                <a:latin typeface="Century Gothic"/>
                <a:cs typeface="Century Gothic"/>
              </a:rPr>
              <a:t> </a:t>
            </a:r>
            <a:r>
              <a:rPr sz="1600" spc="-10" dirty="0">
                <a:solidFill>
                  <a:srgbClr val="404040"/>
                </a:solidFill>
                <a:latin typeface="Century Gothic"/>
                <a:cs typeface="Century Gothic"/>
              </a:rPr>
              <a:t>Assignments Complete</a:t>
            </a:r>
            <a:endParaRPr sz="1600">
              <a:latin typeface="Century Gothic"/>
              <a:cs typeface="Century Gothic"/>
            </a:endParaRPr>
          </a:p>
          <a:p>
            <a:pPr marL="299085" indent="-287020">
              <a:lnSpc>
                <a:spcPct val="100000"/>
              </a:lnSpc>
              <a:spcBef>
                <a:spcPts val="990"/>
              </a:spcBef>
              <a:buClr>
                <a:srgbClr val="F5A307"/>
              </a:buClr>
              <a:buSzPct val="78125"/>
              <a:buFont typeface="Wingdings 3"/>
              <a:buChar char=""/>
              <a:tabLst>
                <a:tab pos="299085" algn="l"/>
                <a:tab pos="299720" algn="l"/>
              </a:tabLst>
            </a:pPr>
            <a:r>
              <a:rPr sz="1600" dirty="0">
                <a:solidFill>
                  <a:srgbClr val="404040"/>
                </a:solidFill>
                <a:latin typeface="Century Gothic"/>
                <a:cs typeface="Century Gothic"/>
              </a:rPr>
              <a:t>10/30:</a:t>
            </a:r>
            <a:r>
              <a:rPr sz="1600" spc="-70" dirty="0">
                <a:solidFill>
                  <a:srgbClr val="404040"/>
                </a:solidFill>
                <a:latin typeface="Century Gothic"/>
                <a:cs typeface="Century Gothic"/>
              </a:rPr>
              <a:t> </a:t>
            </a:r>
            <a:r>
              <a:rPr sz="1600" dirty="0">
                <a:solidFill>
                  <a:srgbClr val="404040"/>
                </a:solidFill>
                <a:latin typeface="Century Gothic"/>
                <a:cs typeface="Century Gothic"/>
              </a:rPr>
              <a:t>Priority</a:t>
            </a:r>
            <a:r>
              <a:rPr sz="1600" spc="-35" dirty="0">
                <a:solidFill>
                  <a:srgbClr val="404040"/>
                </a:solidFill>
                <a:latin typeface="Century Gothic"/>
                <a:cs typeface="Century Gothic"/>
              </a:rPr>
              <a:t> </a:t>
            </a:r>
            <a:r>
              <a:rPr sz="1600" dirty="0">
                <a:solidFill>
                  <a:srgbClr val="404040"/>
                </a:solidFill>
                <a:latin typeface="Century Gothic"/>
                <a:cs typeface="Century Gothic"/>
              </a:rPr>
              <a:t>Registration</a:t>
            </a:r>
            <a:r>
              <a:rPr sz="1600" spc="-20" dirty="0">
                <a:solidFill>
                  <a:srgbClr val="404040"/>
                </a:solidFill>
                <a:latin typeface="Century Gothic"/>
                <a:cs typeface="Century Gothic"/>
              </a:rPr>
              <a:t> </a:t>
            </a:r>
            <a:r>
              <a:rPr sz="1600" spc="-10" dirty="0">
                <a:solidFill>
                  <a:srgbClr val="404040"/>
                </a:solidFill>
                <a:latin typeface="Century Gothic"/>
                <a:cs typeface="Century Gothic"/>
              </a:rPr>
              <a:t>Begins</a:t>
            </a:r>
            <a:endParaRPr sz="1600">
              <a:latin typeface="Century Gothic"/>
              <a:cs typeface="Century Gothic"/>
            </a:endParaRPr>
          </a:p>
        </p:txBody>
      </p:sp>
      <p:sp>
        <p:nvSpPr>
          <p:cNvPr id="5" name="object 5"/>
          <p:cNvSpPr txBox="1"/>
          <p:nvPr/>
        </p:nvSpPr>
        <p:spPr>
          <a:xfrm>
            <a:off x="762000" y="2865090"/>
            <a:ext cx="4949190" cy="4297971"/>
          </a:xfrm>
          <a:prstGeom prst="rect">
            <a:avLst/>
          </a:prstGeom>
        </p:spPr>
        <p:txBody>
          <a:bodyPr vert="horz" wrap="square" lIns="0" tIns="156845" rIns="0" bIns="0" rtlCol="0">
            <a:spAutoFit/>
          </a:bodyPr>
          <a:lstStyle/>
          <a:p>
            <a:pPr marL="354965" indent="-342265">
              <a:lnSpc>
                <a:spcPct val="100000"/>
              </a:lnSpc>
              <a:spcBef>
                <a:spcPts val="1235"/>
              </a:spcBef>
              <a:buClr>
                <a:srgbClr val="F5A307"/>
              </a:buClr>
              <a:buSzPct val="80555"/>
              <a:buFont typeface="Wingdings 3"/>
              <a:buChar char=""/>
              <a:tabLst>
                <a:tab pos="354965" algn="l"/>
                <a:tab pos="355600" algn="l"/>
              </a:tabLst>
            </a:pPr>
            <a:r>
              <a:rPr lang="en-US" spc="-10" dirty="0">
                <a:solidFill>
                  <a:srgbClr val="404040"/>
                </a:solidFill>
                <a:latin typeface="Century Gothic"/>
                <a:cs typeface="Century Gothic"/>
              </a:rPr>
              <a:t>Updates</a:t>
            </a:r>
            <a:endParaRPr sz="1800" dirty="0">
              <a:latin typeface="Century Gothic"/>
              <a:cs typeface="Century Gothic"/>
            </a:endParaRPr>
          </a:p>
          <a:p>
            <a:pPr marL="756285" lvl="1" indent="-287020">
              <a:lnSpc>
                <a:spcPct val="100000"/>
              </a:lnSpc>
              <a:spcBef>
                <a:spcPts val="1005"/>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All</a:t>
            </a:r>
            <a:r>
              <a:rPr sz="1600" spc="-45" dirty="0">
                <a:solidFill>
                  <a:srgbClr val="404040"/>
                </a:solidFill>
                <a:latin typeface="Century Gothic"/>
                <a:cs typeface="Century Gothic"/>
              </a:rPr>
              <a:t> </a:t>
            </a:r>
            <a:r>
              <a:rPr sz="1600" dirty="0">
                <a:solidFill>
                  <a:srgbClr val="404040"/>
                </a:solidFill>
                <a:latin typeface="Century Gothic"/>
                <a:cs typeface="Century Gothic"/>
              </a:rPr>
              <a:t>rooms</a:t>
            </a:r>
            <a:r>
              <a:rPr sz="1600" spc="-10" dirty="0">
                <a:solidFill>
                  <a:srgbClr val="404040"/>
                </a:solidFill>
                <a:latin typeface="Century Gothic"/>
                <a:cs typeface="Century Gothic"/>
              </a:rPr>
              <a:t> </a:t>
            </a:r>
            <a:r>
              <a:rPr sz="1600" dirty="0">
                <a:solidFill>
                  <a:srgbClr val="404040"/>
                </a:solidFill>
                <a:latin typeface="Century Gothic"/>
                <a:cs typeface="Century Gothic"/>
              </a:rPr>
              <a:t>back</a:t>
            </a:r>
            <a:r>
              <a:rPr sz="1600" spc="-30" dirty="0">
                <a:solidFill>
                  <a:srgbClr val="404040"/>
                </a:solidFill>
                <a:latin typeface="Century Gothic"/>
                <a:cs typeface="Century Gothic"/>
              </a:rPr>
              <a:t> </a:t>
            </a:r>
            <a:r>
              <a:rPr sz="1600" dirty="0">
                <a:solidFill>
                  <a:srgbClr val="404040"/>
                </a:solidFill>
                <a:latin typeface="Century Gothic"/>
                <a:cs typeface="Century Gothic"/>
              </a:rPr>
              <a:t>at</a:t>
            </a:r>
            <a:r>
              <a:rPr sz="1600" spc="-50" dirty="0">
                <a:solidFill>
                  <a:srgbClr val="404040"/>
                </a:solidFill>
                <a:latin typeface="Century Gothic"/>
                <a:cs typeface="Century Gothic"/>
              </a:rPr>
              <a:t> </a:t>
            </a:r>
            <a:r>
              <a:rPr sz="1600" dirty="0">
                <a:solidFill>
                  <a:srgbClr val="404040"/>
                </a:solidFill>
                <a:latin typeface="Century Gothic"/>
                <a:cs typeface="Century Gothic"/>
              </a:rPr>
              <a:t>full</a:t>
            </a:r>
            <a:r>
              <a:rPr sz="1600" spc="-30" dirty="0">
                <a:solidFill>
                  <a:srgbClr val="404040"/>
                </a:solidFill>
                <a:latin typeface="Century Gothic"/>
                <a:cs typeface="Century Gothic"/>
              </a:rPr>
              <a:t> </a:t>
            </a:r>
            <a:r>
              <a:rPr sz="1600" spc="-10" dirty="0">
                <a:solidFill>
                  <a:srgbClr val="404040"/>
                </a:solidFill>
                <a:latin typeface="Century Gothic"/>
                <a:cs typeface="Century Gothic"/>
              </a:rPr>
              <a:t>capacity</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Altgeld Hall down starting SM23. </a:t>
            </a: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FLB renamed to LCLB (Literatures, Cultures and Linguistics Building.</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More</a:t>
            </a:r>
            <a:r>
              <a:rPr sz="1600" spc="-3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5" dirty="0">
                <a:solidFill>
                  <a:srgbClr val="404040"/>
                </a:solidFill>
                <a:latin typeface="Century Gothic"/>
                <a:cs typeface="Century Gothic"/>
              </a:rPr>
              <a:t> </a:t>
            </a:r>
            <a:r>
              <a:rPr sz="1600" dirty="0">
                <a:solidFill>
                  <a:srgbClr val="404040"/>
                </a:solidFill>
                <a:latin typeface="Century Gothic"/>
                <a:cs typeface="Century Gothic"/>
              </a:rPr>
              <a:t>of</a:t>
            </a:r>
            <a:r>
              <a:rPr sz="1600" spc="-45" dirty="0">
                <a:solidFill>
                  <a:srgbClr val="404040"/>
                </a:solidFill>
                <a:latin typeface="Century Gothic"/>
                <a:cs typeface="Century Gothic"/>
              </a:rPr>
              <a:t> </a:t>
            </a:r>
            <a:r>
              <a:rPr sz="1600" dirty="0">
                <a:solidFill>
                  <a:srgbClr val="404040"/>
                </a:solidFill>
                <a:latin typeface="Century Gothic"/>
                <a:cs typeface="Century Gothic"/>
              </a:rPr>
              <a:t>all</a:t>
            </a:r>
            <a:r>
              <a:rPr sz="1600" spc="-60" dirty="0">
                <a:solidFill>
                  <a:srgbClr val="404040"/>
                </a:solidFill>
                <a:latin typeface="Century Gothic"/>
                <a:cs typeface="Century Gothic"/>
              </a:rPr>
              <a:t> </a:t>
            </a:r>
            <a:r>
              <a:rPr sz="1600" dirty="0">
                <a:solidFill>
                  <a:srgbClr val="404040"/>
                </a:solidFill>
                <a:latin typeface="Century Gothic"/>
                <a:cs typeface="Century Gothic"/>
              </a:rPr>
              <a:t>sizes</a:t>
            </a:r>
            <a:r>
              <a:rPr sz="1600" spc="-40" dirty="0">
                <a:solidFill>
                  <a:srgbClr val="404040"/>
                </a:solidFill>
                <a:latin typeface="Century Gothic"/>
                <a:cs typeface="Century Gothic"/>
              </a:rPr>
              <a:t> </a:t>
            </a:r>
            <a:r>
              <a:rPr sz="1600" dirty="0">
                <a:solidFill>
                  <a:srgbClr val="404040"/>
                </a:solidFill>
                <a:latin typeface="Century Gothic"/>
                <a:cs typeface="Century Gothic"/>
              </a:rPr>
              <a:t>to</a:t>
            </a:r>
            <a:r>
              <a:rPr sz="1600" spc="-30" dirty="0">
                <a:solidFill>
                  <a:srgbClr val="404040"/>
                </a:solidFill>
                <a:latin typeface="Century Gothic"/>
                <a:cs typeface="Century Gothic"/>
              </a:rPr>
              <a:t> </a:t>
            </a:r>
            <a:r>
              <a:rPr sz="1600" spc="-20" dirty="0">
                <a:solidFill>
                  <a:srgbClr val="404040"/>
                </a:solidFill>
                <a:latin typeface="Century Gothic"/>
                <a:cs typeface="Century Gothic"/>
              </a:rPr>
              <a:t>roll</a:t>
            </a:r>
            <a:endParaRPr sz="1600" dirty="0">
              <a:latin typeface="Century Gothic"/>
              <a:cs typeface="Century Gothic"/>
            </a:endParaRPr>
          </a:p>
          <a:p>
            <a:pPr marL="756285" lvl="1" indent="-287020">
              <a:lnSpc>
                <a:spcPct val="100000"/>
              </a:lnSpc>
              <a:spcBef>
                <a:spcPts val="1010"/>
              </a:spcBef>
              <a:buClr>
                <a:srgbClr val="F5A307"/>
              </a:buClr>
              <a:buSzPct val="78125"/>
              <a:buFont typeface="Wingdings 3"/>
              <a:buChar char=""/>
              <a:tabLst>
                <a:tab pos="756285" algn="l"/>
                <a:tab pos="756920" algn="l"/>
              </a:tabLst>
            </a:pPr>
            <a:r>
              <a:rPr sz="1600" u="sng" dirty="0">
                <a:solidFill>
                  <a:srgbClr val="A793D2"/>
                </a:solidFill>
                <a:uFill>
                  <a:solidFill>
                    <a:srgbClr val="A793D2"/>
                  </a:solidFill>
                </a:uFill>
                <a:latin typeface="Century Gothic"/>
                <a:cs typeface="Century Gothic"/>
                <a:hlinkClick r:id="rId3"/>
              </a:rPr>
              <a:t>Standard</a:t>
            </a:r>
            <a:r>
              <a:rPr sz="1600" u="sng" spc="-65" dirty="0">
                <a:solidFill>
                  <a:srgbClr val="A793D2"/>
                </a:solidFill>
                <a:uFill>
                  <a:solidFill>
                    <a:srgbClr val="A793D2"/>
                  </a:solidFill>
                </a:uFill>
                <a:latin typeface="Century Gothic"/>
                <a:cs typeface="Century Gothic"/>
                <a:hlinkClick r:id="rId3"/>
              </a:rPr>
              <a:t> </a:t>
            </a:r>
            <a:r>
              <a:rPr sz="1600" u="sng" dirty="0">
                <a:solidFill>
                  <a:srgbClr val="A793D2"/>
                </a:solidFill>
                <a:uFill>
                  <a:solidFill>
                    <a:srgbClr val="A793D2"/>
                  </a:solidFill>
                </a:uFill>
                <a:latin typeface="Century Gothic"/>
                <a:cs typeface="Century Gothic"/>
                <a:hlinkClick r:id="rId3"/>
              </a:rPr>
              <a:t>teaching</a:t>
            </a:r>
            <a:r>
              <a:rPr sz="1600" u="sng" spc="-65" dirty="0">
                <a:solidFill>
                  <a:srgbClr val="A793D2"/>
                </a:solidFill>
                <a:uFill>
                  <a:solidFill>
                    <a:srgbClr val="A793D2"/>
                  </a:solidFill>
                </a:uFill>
                <a:latin typeface="Century Gothic"/>
                <a:cs typeface="Century Gothic"/>
                <a:hlinkClick r:id="rId3"/>
              </a:rPr>
              <a:t> </a:t>
            </a:r>
            <a:r>
              <a:rPr sz="1600" u="sng" dirty="0">
                <a:solidFill>
                  <a:srgbClr val="A793D2"/>
                </a:solidFill>
                <a:uFill>
                  <a:solidFill>
                    <a:srgbClr val="A793D2"/>
                  </a:solidFill>
                </a:uFill>
                <a:latin typeface="Century Gothic"/>
                <a:cs typeface="Century Gothic"/>
                <a:hlinkClick r:id="rId3"/>
              </a:rPr>
              <a:t>schedule</a:t>
            </a:r>
            <a:r>
              <a:rPr sz="1600" spc="-60" dirty="0">
                <a:solidFill>
                  <a:srgbClr val="A793D2"/>
                </a:solidFill>
                <a:latin typeface="Century Gothic"/>
                <a:cs typeface="Century Gothic"/>
              </a:rPr>
              <a:t> </a:t>
            </a:r>
            <a:r>
              <a:rPr sz="1600" dirty="0">
                <a:solidFill>
                  <a:srgbClr val="404040"/>
                </a:solidFill>
                <a:latin typeface="Century Gothic"/>
                <a:cs typeface="Century Gothic"/>
              </a:rPr>
              <a:t>still</a:t>
            </a:r>
            <a:r>
              <a:rPr sz="1600" spc="-90" dirty="0">
                <a:solidFill>
                  <a:srgbClr val="404040"/>
                </a:solidFill>
                <a:latin typeface="Century Gothic"/>
                <a:cs typeface="Century Gothic"/>
              </a:rPr>
              <a:t> </a:t>
            </a:r>
            <a:r>
              <a:rPr sz="1600" spc="-10" dirty="0">
                <a:solidFill>
                  <a:srgbClr val="404040"/>
                </a:solidFill>
                <a:latin typeface="Century Gothic"/>
                <a:cs typeface="Century Gothic"/>
              </a:rPr>
              <a:t>prioritized</a:t>
            </a:r>
            <a:endParaRPr sz="1600" dirty="0">
              <a:latin typeface="Century Gothic"/>
              <a:cs typeface="Century Gothic"/>
            </a:endParaRPr>
          </a:p>
          <a:p>
            <a:pPr marL="756285" marR="5080"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ALC</a:t>
            </a:r>
            <a:r>
              <a:rPr sz="1600" spc="-65" dirty="0">
                <a:solidFill>
                  <a:srgbClr val="404040"/>
                </a:solidFill>
                <a:latin typeface="Century Gothic"/>
                <a:cs typeface="Century Gothic"/>
              </a:rPr>
              <a:t> </a:t>
            </a:r>
            <a:r>
              <a:rPr sz="1600" dirty="0">
                <a:solidFill>
                  <a:srgbClr val="404040"/>
                </a:solidFill>
                <a:latin typeface="Century Gothic"/>
                <a:cs typeface="Century Gothic"/>
              </a:rPr>
              <a:t>rooms</a:t>
            </a:r>
            <a:r>
              <a:rPr sz="1600" spc="-35" dirty="0">
                <a:solidFill>
                  <a:srgbClr val="404040"/>
                </a:solidFill>
                <a:latin typeface="Century Gothic"/>
                <a:cs typeface="Century Gothic"/>
              </a:rPr>
              <a:t> </a:t>
            </a:r>
            <a:r>
              <a:rPr sz="1600" dirty="0">
                <a:solidFill>
                  <a:srgbClr val="404040"/>
                </a:solidFill>
                <a:latin typeface="Century Gothic"/>
                <a:cs typeface="Century Gothic"/>
              </a:rPr>
              <a:t>in</a:t>
            </a:r>
            <a:r>
              <a:rPr sz="1600" spc="-50" dirty="0">
                <a:solidFill>
                  <a:srgbClr val="404040"/>
                </a:solidFill>
                <a:latin typeface="Century Gothic"/>
                <a:cs typeface="Century Gothic"/>
              </a:rPr>
              <a:t> </a:t>
            </a:r>
            <a:r>
              <a:rPr sz="1600" dirty="0">
                <a:solidFill>
                  <a:srgbClr val="404040"/>
                </a:solidFill>
                <a:latin typeface="Century Gothic"/>
                <a:cs typeface="Century Gothic"/>
              </a:rPr>
              <a:t>higher</a:t>
            </a:r>
            <a:r>
              <a:rPr sz="1600" spc="-25" dirty="0">
                <a:solidFill>
                  <a:srgbClr val="404040"/>
                </a:solidFill>
                <a:latin typeface="Century Gothic"/>
                <a:cs typeface="Century Gothic"/>
              </a:rPr>
              <a:t> </a:t>
            </a:r>
            <a:r>
              <a:rPr sz="1600" dirty="0">
                <a:solidFill>
                  <a:srgbClr val="404040"/>
                </a:solidFill>
                <a:latin typeface="Century Gothic"/>
                <a:cs typeface="Century Gothic"/>
              </a:rPr>
              <a:t>demand</a:t>
            </a:r>
            <a:r>
              <a:rPr sz="1600" spc="-40" dirty="0">
                <a:solidFill>
                  <a:srgbClr val="404040"/>
                </a:solidFill>
                <a:latin typeface="Century Gothic"/>
                <a:cs typeface="Century Gothic"/>
              </a:rPr>
              <a:t> </a:t>
            </a:r>
            <a:r>
              <a:rPr sz="1600" dirty="0">
                <a:solidFill>
                  <a:srgbClr val="404040"/>
                </a:solidFill>
                <a:latin typeface="Century Gothic"/>
                <a:cs typeface="Century Gothic"/>
              </a:rPr>
              <a:t>and</a:t>
            </a:r>
            <a:r>
              <a:rPr sz="1600" spc="-50" dirty="0">
                <a:solidFill>
                  <a:srgbClr val="404040"/>
                </a:solidFill>
                <a:latin typeface="Century Gothic"/>
                <a:cs typeface="Century Gothic"/>
              </a:rPr>
              <a:t> </a:t>
            </a:r>
            <a:r>
              <a:rPr sz="1600" dirty="0">
                <a:solidFill>
                  <a:srgbClr val="404040"/>
                </a:solidFill>
                <a:latin typeface="Century Gothic"/>
                <a:cs typeface="Century Gothic"/>
              </a:rPr>
              <a:t>must</a:t>
            </a:r>
            <a:r>
              <a:rPr sz="1600" spc="-50" dirty="0">
                <a:solidFill>
                  <a:srgbClr val="404040"/>
                </a:solidFill>
                <a:latin typeface="Century Gothic"/>
                <a:cs typeface="Century Gothic"/>
              </a:rPr>
              <a:t> </a:t>
            </a:r>
            <a:r>
              <a:rPr sz="1600" spc="-25" dirty="0">
                <a:solidFill>
                  <a:srgbClr val="404040"/>
                </a:solidFill>
                <a:latin typeface="Century Gothic"/>
                <a:cs typeface="Century Gothic"/>
              </a:rPr>
              <a:t>be </a:t>
            </a:r>
            <a:r>
              <a:rPr sz="1600" spc="-10" dirty="0">
                <a:solidFill>
                  <a:srgbClr val="404040"/>
                </a:solidFill>
                <a:latin typeface="Century Gothic"/>
                <a:cs typeface="Century Gothic"/>
              </a:rPr>
              <a:t>requested</a:t>
            </a:r>
            <a:endParaRPr lang="en-US" sz="1600" spc="-10" dirty="0">
              <a:solidFill>
                <a:srgbClr val="404040"/>
              </a:solidFill>
              <a:latin typeface="Century Gothic"/>
              <a:cs typeface="Century Gothic"/>
            </a:endParaRPr>
          </a:p>
          <a:p>
            <a:pPr marL="756285" marR="5080"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Migrating to Teams in July</a:t>
            </a:r>
          </a:p>
          <a:p>
            <a:pPr marL="756285" marR="5080" lvl="1" indent="-287020">
              <a:lnSpc>
                <a:spcPct val="100000"/>
              </a:lnSpc>
              <a:spcBef>
                <a:spcPts val="994"/>
              </a:spcBef>
              <a:buClr>
                <a:srgbClr val="F5A307"/>
              </a:buClr>
              <a:buSzPct val="78125"/>
              <a:buFont typeface="Wingdings 3"/>
              <a:buChar char=""/>
              <a:tabLst>
                <a:tab pos="756285" algn="l"/>
                <a:tab pos="756920" algn="l"/>
              </a:tabLst>
            </a:pPr>
            <a:r>
              <a:rPr lang="en-US" sz="1600" b="1" spc="-10" dirty="0">
                <a:solidFill>
                  <a:srgbClr val="404040"/>
                </a:solidFill>
                <a:latin typeface="Century Gothic"/>
                <a:cs typeface="Century Gothic"/>
              </a:rPr>
              <a:t>Recurring Training Meetings</a:t>
            </a:r>
          </a:p>
          <a:p>
            <a:pPr marL="756285" marR="5080" lvl="1" indent="-287020">
              <a:lnSpc>
                <a:spcPct val="100000"/>
              </a:lnSpc>
              <a:spcBef>
                <a:spcPts val="994"/>
              </a:spcBef>
              <a:buClr>
                <a:srgbClr val="F5A307"/>
              </a:buClr>
              <a:buSzPct val="78125"/>
              <a:buFont typeface="Wingdings 3"/>
              <a:buChar char=""/>
              <a:tabLst>
                <a:tab pos="756285" algn="l"/>
                <a:tab pos="756920" algn="l"/>
              </a:tabLst>
            </a:pPr>
            <a:endParaRPr sz="1600" dirty="0">
              <a:latin typeface="Century Gothic"/>
              <a:cs typeface="Century Gothic"/>
            </a:endParaRPr>
          </a:p>
        </p:txBody>
      </p:sp>
      <p:sp>
        <p:nvSpPr>
          <p:cNvPr id="6" name="object 6"/>
          <p:cNvSpPr txBox="1"/>
          <p:nvPr/>
        </p:nvSpPr>
        <p:spPr>
          <a:xfrm>
            <a:off x="1981200" y="2188346"/>
            <a:ext cx="7999095" cy="756285"/>
          </a:xfrm>
          <a:prstGeom prst="rect">
            <a:avLst/>
          </a:prstGeom>
        </p:spPr>
        <p:txBody>
          <a:bodyPr vert="horz" wrap="square" lIns="0" tIns="151130" rIns="0" bIns="0" rtlCol="0">
            <a:spAutoFit/>
          </a:bodyPr>
          <a:lstStyle/>
          <a:p>
            <a:pPr algn="ctr">
              <a:lnSpc>
                <a:spcPct val="100000"/>
              </a:lnSpc>
              <a:spcBef>
                <a:spcPts val="1190"/>
              </a:spcBef>
            </a:pPr>
            <a:r>
              <a:rPr sz="2000" b="1" dirty="0">
                <a:solidFill>
                  <a:srgbClr val="404040"/>
                </a:solidFill>
                <a:latin typeface="Century Gothic"/>
                <a:cs typeface="Century Gothic"/>
              </a:rPr>
              <a:t>GOAL</a:t>
            </a:r>
            <a:r>
              <a:rPr sz="2000" b="1" spc="-45" dirty="0">
                <a:solidFill>
                  <a:srgbClr val="404040"/>
                </a:solidFill>
                <a:latin typeface="Century Gothic"/>
                <a:cs typeface="Century Gothic"/>
              </a:rPr>
              <a:t> </a:t>
            </a:r>
            <a:r>
              <a:rPr sz="2000" b="1" dirty="0">
                <a:solidFill>
                  <a:srgbClr val="404040"/>
                </a:solidFill>
                <a:latin typeface="Century Gothic"/>
                <a:cs typeface="Century Gothic"/>
              </a:rPr>
              <a:t>—</a:t>
            </a:r>
            <a:r>
              <a:rPr sz="2000" b="1" spc="-20" dirty="0">
                <a:solidFill>
                  <a:srgbClr val="404040"/>
                </a:solidFill>
                <a:latin typeface="Century Gothic"/>
                <a:cs typeface="Century Gothic"/>
              </a:rPr>
              <a:t> </a:t>
            </a:r>
            <a:r>
              <a:rPr sz="2000" b="1" dirty="0">
                <a:solidFill>
                  <a:srgbClr val="404040"/>
                </a:solidFill>
                <a:latin typeface="Century Gothic"/>
                <a:cs typeface="Century Gothic"/>
              </a:rPr>
              <a:t>Give</a:t>
            </a:r>
            <a:r>
              <a:rPr sz="2000" b="1" spc="-30" dirty="0">
                <a:solidFill>
                  <a:srgbClr val="404040"/>
                </a:solidFill>
                <a:latin typeface="Century Gothic"/>
                <a:cs typeface="Century Gothic"/>
              </a:rPr>
              <a:t> </a:t>
            </a:r>
            <a:r>
              <a:rPr sz="2000" b="1" dirty="0">
                <a:solidFill>
                  <a:srgbClr val="404040"/>
                </a:solidFill>
                <a:latin typeface="Century Gothic"/>
                <a:cs typeface="Century Gothic"/>
              </a:rPr>
              <a:t>students</a:t>
            </a:r>
            <a:r>
              <a:rPr sz="2000" b="1" spc="-10" dirty="0">
                <a:solidFill>
                  <a:srgbClr val="404040"/>
                </a:solidFill>
                <a:latin typeface="Century Gothic"/>
                <a:cs typeface="Century Gothic"/>
              </a:rPr>
              <a:t> </a:t>
            </a:r>
            <a:r>
              <a:rPr sz="2000" b="1" dirty="0">
                <a:solidFill>
                  <a:srgbClr val="404040"/>
                </a:solidFill>
                <a:latin typeface="Century Gothic"/>
                <a:cs typeface="Century Gothic"/>
              </a:rPr>
              <a:t>&amp;</a:t>
            </a:r>
            <a:r>
              <a:rPr sz="2000" b="1" spc="-15" dirty="0">
                <a:solidFill>
                  <a:srgbClr val="404040"/>
                </a:solidFill>
                <a:latin typeface="Century Gothic"/>
                <a:cs typeface="Century Gothic"/>
              </a:rPr>
              <a:t> </a:t>
            </a:r>
            <a:r>
              <a:rPr sz="2000" b="1" dirty="0">
                <a:solidFill>
                  <a:srgbClr val="404040"/>
                </a:solidFill>
                <a:latin typeface="Century Gothic"/>
                <a:cs typeface="Century Gothic"/>
              </a:rPr>
              <a:t>faculty</a:t>
            </a:r>
            <a:r>
              <a:rPr sz="2000" b="1" spc="-20" dirty="0">
                <a:solidFill>
                  <a:srgbClr val="404040"/>
                </a:solidFill>
                <a:latin typeface="Century Gothic"/>
                <a:cs typeface="Century Gothic"/>
              </a:rPr>
              <a:t> </a:t>
            </a:r>
            <a:r>
              <a:rPr sz="2000" b="1" dirty="0">
                <a:solidFill>
                  <a:srgbClr val="404040"/>
                </a:solidFill>
                <a:latin typeface="Century Gothic"/>
                <a:cs typeface="Century Gothic"/>
              </a:rPr>
              <a:t>what</a:t>
            </a:r>
            <a:r>
              <a:rPr sz="2000" b="1" spc="-10" dirty="0">
                <a:solidFill>
                  <a:srgbClr val="404040"/>
                </a:solidFill>
                <a:latin typeface="Century Gothic"/>
                <a:cs typeface="Century Gothic"/>
              </a:rPr>
              <a:t> </a:t>
            </a:r>
            <a:r>
              <a:rPr sz="2000" b="1" dirty="0">
                <a:solidFill>
                  <a:srgbClr val="404040"/>
                </a:solidFill>
                <a:latin typeface="Century Gothic"/>
                <a:cs typeface="Century Gothic"/>
              </a:rPr>
              <a:t>they</a:t>
            </a:r>
            <a:r>
              <a:rPr sz="2000" b="1" spc="-15" dirty="0">
                <a:solidFill>
                  <a:srgbClr val="404040"/>
                </a:solidFill>
                <a:latin typeface="Century Gothic"/>
                <a:cs typeface="Century Gothic"/>
              </a:rPr>
              <a:t> </a:t>
            </a:r>
            <a:r>
              <a:rPr sz="2000" b="1" dirty="0">
                <a:solidFill>
                  <a:srgbClr val="404040"/>
                </a:solidFill>
                <a:latin typeface="Century Gothic"/>
                <a:cs typeface="Century Gothic"/>
              </a:rPr>
              <a:t>need</a:t>
            </a:r>
            <a:r>
              <a:rPr sz="2000" b="1" spc="-25" dirty="0">
                <a:solidFill>
                  <a:srgbClr val="404040"/>
                </a:solidFill>
                <a:latin typeface="Century Gothic"/>
                <a:cs typeface="Century Gothic"/>
              </a:rPr>
              <a:t> </a:t>
            </a:r>
            <a:r>
              <a:rPr sz="2000" b="1" dirty="0">
                <a:solidFill>
                  <a:srgbClr val="404040"/>
                </a:solidFill>
                <a:latin typeface="Century Gothic"/>
                <a:cs typeface="Century Gothic"/>
              </a:rPr>
              <a:t>to</a:t>
            </a:r>
            <a:r>
              <a:rPr sz="2000" b="1" spc="-20" dirty="0">
                <a:solidFill>
                  <a:srgbClr val="404040"/>
                </a:solidFill>
                <a:latin typeface="Century Gothic"/>
                <a:cs typeface="Century Gothic"/>
              </a:rPr>
              <a:t> </a:t>
            </a:r>
            <a:r>
              <a:rPr sz="2000" b="1" dirty="0">
                <a:solidFill>
                  <a:srgbClr val="404040"/>
                </a:solidFill>
                <a:latin typeface="Century Gothic"/>
                <a:cs typeface="Century Gothic"/>
              </a:rPr>
              <a:t>be</a:t>
            </a:r>
            <a:r>
              <a:rPr sz="2000" b="1" spc="-15" dirty="0">
                <a:solidFill>
                  <a:srgbClr val="404040"/>
                </a:solidFill>
                <a:latin typeface="Century Gothic"/>
                <a:cs typeface="Century Gothic"/>
              </a:rPr>
              <a:t> </a:t>
            </a:r>
            <a:r>
              <a:rPr sz="2000" b="1" spc="-10" dirty="0">
                <a:solidFill>
                  <a:srgbClr val="404040"/>
                </a:solidFill>
                <a:latin typeface="Century Gothic"/>
                <a:cs typeface="Century Gothic"/>
              </a:rPr>
              <a:t>successful</a:t>
            </a:r>
            <a:endParaRPr sz="2000" dirty="0">
              <a:latin typeface="Century Gothic"/>
              <a:cs typeface="Century Gothic"/>
            </a:endParaRPr>
          </a:p>
          <a:p>
            <a:pPr marL="1270" algn="ctr">
              <a:lnSpc>
                <a:spcPct val="100000"/>
              </a:lnSpc>
              <a:spcBef>
                <a:spcPts val="700"/>
              </a:spcBef>
            </a:pPr>
            <a:r>
              <a:rPr sz="1300" b="1" spc="-10" dirty="0">
                <a:solidFill>
                  <a:srgbClr val="404040"/>
                </a:solidFill>
                <a:latin typeface="Century Gothic"/>
                <a:cs typeface="Century Gothic"/>
              </a:rPr>
              <a:t>In-</a:t>
            </a:r>
            <a:r>
              <a:rPr sz="1300" b="1" dirty="0">
                <a:solidFill>
                  <a:srgbClr val="404040"/>
                </a:solidFill>
                <a:latin typeface="Century Gothic"/>
                <a:cs typeface="Century Gothic"/>
              </a:rPr>
              <a:t>person</a:t>
            </a:r>
            <a:r>
              <a:rPr sz="1300" b="1" spc="-45" dirty="0">
                <a:solidFill>
                  <a:srgbClr val="404040"/>
                </a:solidFill>
                <a:latin typeface="Century Gothic"/>
                <a:cs typeface="Century Gothic"/>
              </a:rPr>
              <a:t> </a:t>
            </a:r>
            <a:r>
              <a:rPr sz="1300" b="1" dirty="0">
                <a:solidFill>
                  <a:srgbClr val="404040"/>
                </a:solidFill>
                <a:latin typeface="Century Gothic"/>
                <a:cs typeface="Century Gothic"/>
              </a:rPr>
              <a:t>experiences,</a:t>
            </a:r>
            <a:r>
              <a:rPr sz="1300" b="1" spc="-20" dirty="0">
                <a:solidFill>
                  <a:srgbClr val="404040"/>
                </a:solidFill>
                <a:latin typeface="Century Gothic"/>
                <a:cs typeface="Century Gothic"/>
              </a:rPr>
              <a:t> </a:t>
            </a:r>
            <a:r>
              <a:rPr sz="1300" b="1" dirty="0">
                <a:solidFill>
                  <a:srgbClr val="404040"/>
                </a:solidFill>
                <a:latin typeface="Century Gothic"/>
                <a:cs typeface="Century Gothic"/>
              </a:rPr>
              <a:t>coupled</a:t>
            </a:r>
            <a:r>
              <a:rPr sz="1300" b="1" spc="-25" dirty="0">
                <a:solidFill>
                  <a:srgbClr val="404040"/>
                </a:solidFill>
                <a:latin typeface="Century Gothic"/>
                <a:cs typeface="Century Gothic"/>
              </a:rPr>
              <a:t> </a:t>
            </a:r>
            <a:r>
              <a:rPr sz="1300" b="1" dirty="0">
                <a:solidFill>
                  <a:srgbClr val="404040"/>
                </a:solidFill>
                <a:latin typeface="Century Gothic"/>
                <a:cs typeface="Century Gothic"/>
              </a:rPr>
              <a:t>with</a:t>
            </a:r>
            <a:r>
              <a:rPr sz="1300" b="1" spc="-65" dirty="0">
                <a:solidFill>
                  <a:srgbClr val="404040"/>
                </a:solidFill>
                <a:latin typeface="Century Gothic"/>
                <a:cs typeface="Century Gothic"/>
              </a:rPr>
              <a:t> </a:t>
            </a:r>
            <a:r>
              <a:rPr sz="1300" b="1" dirty="0">
                <a:solidFill>
                  <a:srgbClr val="404040"/>
                </a:solidFill>
                <a:latin typeface="Century Gothic"/>
                <a:cs typeface="Century Gothic"/>
              </a:rPr>
              <a:t>possible</a:t>
            </a:r>
            <a:r>
              <a:rPr sz="1300" b="1" spc="-30" dirty="0">
                <a:solidFill>
                  <a:srgbClr val="404040"/>
                </a:solidFill>
                <a:latin typeface="Century Gothic"/>
                <a:cs typeface="Century Gothic"/>
              </a:rPr>
              <a:t> </a:t>
            </a:r>
            <a:r>
              <a:rPr sz="1300" b="1" dirty="0">
                <a:solidFill>
                  <a:srgbClr val="404040"/>
                </a:solidFill>
                <a:latin typeface="Century Gothic"/>
                <a:cs typeface="Century Gothic"/>
              </a:rPr>
              <a:t>opportunities</a:t>
            </a:r>
            <a:r>
              <a:rPr sz="1300" b="1" spc="-30" dirty="0">
                <a:solidFill>
                  <a:srgbClr val="404040"/>
                </a:solidFill>
                <a:latin typeface="Century Gothic"/>
                <a:cs typeface="Century Gothic"/>
              </a:rPr>
              <a:t> </a:t>
            </a:r>
            <a:r>
              <a:rPr sz="1300" b="1" dirty="0">
                <a:solidFill>
                  <a:srgbClr val="404040"/>
                </a:solidFill>
                <a:latin typeface="Century Gothic"/>
                <a:cs typeface="Century Gothic"/>
              </a:rPr>
              <a:t>for</a:t>
            </a:r>
            <a:r>
              <a:rPr sz="1300" b="1" spc="-50" dirty="0">
                <a:solidFill>
                  <a:srgbClr val="404040"/>
                </a:solidFill>
                <a:latin typeface="Century Gothic"/>
                <a:cs typeface="Century Gothic"/>
              </a:rPr>
              <a:t> </a:t>
            </a:r>
            <a:r>
              <a:rPr sz="1300" b="1" dirty="0">
                <a:solidFill>
                  <a:srgbClr val="404040"/>
                </a:solidFill>
                <a:latin typeface="Century Gothic"/>
                <a:cs typeface="Century Gothic"/>
              </a:rPr>
              <a:t>online</a:t>
            </a:r>
            <a:r>
              <a:rPr sz="1300" b="1" spc="-55" dirty="0">
                <a:solidFill>
                  <a:srgbClr val="404040"/>
                </a:solidFill>
                <a:latin typeface="Century Gothic"/>
                <a:cs typeface="Century Gothic"/>
              </a:rPr>
              <a:t> </a:t>
            </a:r>
            <a:r>
              <a:rPr sz="1300" b="1" dirty="0">
                <a:solidFill>
                  <a:srgbClr val="404040"/>
                </a:solidFill>
                <a:latin typeface="Century Gothic"/>
                <a:cs typeface="Century Gothic"/>
              </a:rPr>
              <a:t>flexibility</a:t>
            </a:r>
            <a:r>
              <a:rPr sz="1300" b="1" spc="-45" dirty="0">
                <a:solidFill>
                  <a:srgbClr val="404040"/>
                </a:solidFill>
                <a:latin typeface="Century Gothic"/>
                <a:cs typeface="Century Gothic"/>
              </a:rPr>
              <a:t> </a:t>
            </a:r>
            <a:r>
              <a:rPr sz="1300" b="1" dirty="0">
                <a:solidFill>
                  <a:srgbClr val="404040"/>
                </a:solidFill>
                <a:latin typeface="Century Gothic"/>
                <a:cs typeface="Century Gothic"/>
              </a:rPr>
              <a:t>(when</a:t>
            </a:r>
            <a:r>
              <a:rPr sz="1300" b="1" spc="-45" dirty="0">
                <a:solidFill>
                  <a:srgbClr val="404040"/>
                </a:solidFill>
                <a:latin typeface="Century Gothic"/>
                <a:cs typeface="Century Gothic"/>
              </a:rPr>
              <a:t> </a:t>
            </a:r>
            <a:r>
              <a:rPr sz="1300" b="1" spc="-10" dirty="0">
                <a:solidFill>
                  <a:srgbClr val="404040"/>
                </a:solidFill>
                <a:latin typeface="Century Gothic"/>
                <a:cs typeface="Century Gothic"/>
              </a:rPr>
              <a:t>available)</a:t>
            </a:r>
            <a:endParaRPr sz="1300" dirty="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8" cy="6857999"/>
            </a:xfrm>
            <a:prstGeom prst="rect">
              <a:avLst/>
            </a:prstGeom>
          </p:spPr>
        </p:pic>
        <p:pic>
          <p:nvPicPr>
            <p:cNvPr id="4" name="object 4"/>
            <p:cNvPicPr/>
            <p:nvPr/>
          </p:nvPicPr>
          <p:blipFill>
            <a:blip r:embed="rId3" cstate="print"/>
            <a:stretch>
              <a:fillRect/>
            </a:stretch>
          </p:blipFill>
          <p:spPr>
            <a:xfrm>
              <a:off x="8609076" y="1676400"/>
              <a:ext cx="2819400" cy="2819400"/>
            </a:xfrm>
            <a:prstGeom prst="rect">
              <a:avLst/>
            </a:prstGeom>
          </p:spPr>
        </p:pic>
        <p:pic>
          <p:nvPicPr>
            <p:cNvPr id="5" name="object 5"/>
            <p:cNvPicPr/>
            <p:nvPr/>
          </p:nvPicPr>
          <p:blipFill>
            <a:blip r:embed="rId4" cstate="print"/>
            <a:stretch>
              <a:fillRect/>
            </a:stretch>
          </p:blipFill>
          <p:spPr>
            <a:xfrm>
              <a:off x="7999476" y="1523"/>
              <a:ext cx="1600200" cy="1600200"/>
            </a:xfrm>
            <a:prstGeom prst="rect">
              <a:avLst/>
            </a:prstGeom>
          </p:spPr>
        </p:pic>
        <p:pic>
          <p:nvPicPr>
            <p:cNvPr id="6" name="object 6"/>
            <p:cNvPicPr/>
            <p:nvPr/>
          </p:nvPicPr>
          <p:blipFill>
            <a:blip r:embed="rId5" cstate="print"/>
            <a:stretch>
              <a:fillRect/>
            </a:stretch>
          </p:blipFill>
          <p:spPr>
            <a:xfrm>
              <a:off x="8609076" y="5865876"/>
              <a:ext cx="990600" cy="992124"/>
            </a:xfrm>
            <a:prstGeom prst="rect">
              <a:avLst/>
            </a:prstGeom>
          </p:spPr>
        </p:pic>
        <p:pic>
          <p:nvPicPr>
            <p:cNvPr id="7" name="object 7"/>
            <p:cNvPicPr/>
            <p:nvPr/>
          </p:nvPicPr>
          <p:blipFill>
            <a:blip r:embed="rId6" cstate="print"/>
            <a:stretch>
              <a:fillRect/>
            </a:stretch>
          </p:blipFill>
          <p:spPr>
            <a:xfrm>
              <a:off x="0" y="2667000"/>
              <a:ext cx="4191000" cy="4191000"/>
            </a:xfrm>
            <a:prstGeom prst="rect">
              <a:avLst/>
            </a:prstGeom>
          </p:spPr>
        </p:pic>
        <p:sp>
          <p:nvSpPr>
            <p:cNvPr id="8" name="object 8"/>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10" name="object 10"/>
            <p:cNvPicPr/>
            <p:nvPr/>
          </p:nvPicPr>
          <p:blipFill>
            <a:blip r:embed="rId7" cstate="print"/>
            <a:stretch>
              <a:fillRect/>
            </a:stretch>
          </p:blipFill>
          <p:spPr>
            <a:xfrm>
              <a:off x="10404347" y="0"/>
              <a:ext cx="765047" cy="1208530"/>
            </a:xfrm>
            <a:prstGeom prst="rect">
              <a:avLst/>
            </a:prstGeom>
          </p:spPr>
        </p:pic>
        <p:sp>
          <p:nvSpPr>
            <p:cNvPr id="11" name="object 11"/>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grpSp>
      <p:sp>
        <p:nvSpPr>
          <p:cNvPr id="12" name="object 1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Room</a:t>
            </a:r>
            <a:r>
              <a:rPr spc="5" dirty="0"/>
              <a:t> </a:t>
            </a:r>
            <a:r>
              <a:rPr dirty="0"/>
              <a:t>Request</a:t>
            </a:r>
            <a:r>
              <a:rPr spc="-10" dirty="0"/>
              <a:t> Spreadsheet</a:t>
            </a:r>
          </a:p>
        </p:txBody>
      </p:sp>
      <p:sp>
        <p:nvSpPr>
          <p:cNvPr id="13" name="object 13"/>
          <p:cNvSpPr txBox="1"/>
          <p:nvPr/>
        </p:nvSpPr>
        <p:spPr>
          <a:xfrm>
            <a:off x="1045527" y="2122972"/>
            <a:ext cx="10145395" cy="4347857"/>
          </a:xfrm>
          <a:prstGeom prst="rect">
            <a:avLst/>
          </a:prstGeom>
        </p:spPr>
        <p:txBody>
          <a:bodyPr vert="horz" wrap="square" lIns="0" tIns="119380" rIns="0" bIns="0" rtlCol="0">
            <a:spAutoFit/>
          </a:bodyPr>
          <a:lstStyle/>
          <a:p>
            <a:pPr marL="354965" indent="-342265">
              <a:lnSpc>
                <a:spcPct val="100000"/>
              </a:lnSpc>
              <a:spcBef>
                <a:spcPts val="94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CMSS</a:t>
            </a:r>
            <a:r>
              <a:rPr sz="1400" spc="-70" dirty="0">
                <a:solidFill>
                  <a:srgbClr val="404040"/>
                </a:solidFill>
                <a:latin typeface="Century Gothic"/>
                <a:cs typeface="Century Gothic"/>
              </a:rPr>
              <a:t> </a:t>
            </a:r>
            <a:r>
              <a:rPr sz="1400" dirty="0">
                <a:solidFill>
                  <a:srgbClr val="404040"/>
                </a:solidFill>
                <a:latin typeface="Century Gothic"/>
                <a:cs typeface="Century Gothic"/>
              </a:rPr>
              <a:t>sends</a:t>
            </a:r>
            <a:r>
              <a:rPr sz="1400" spc="-40" dirty="0">
                <a:solidFill>
                  <a:srgbClr val="404040"/>
                </a:solidFill>
                <a:latin typeface="Century Gothic"/>
                <a:cs typeface="Century Gothic"/>
              </a:rPr>
              <a:t> </a:t>
            </a:r>
            <a:r>
              <a:rPr sz="1400" dirty="0">
                <a:solidFill>
                  <a:srgbClr val="404040"/>
                </a:solidFill>
                <a:latin typeface="Century Gothic"/>
                <a:cs typeface="Century Gothic"/>
              </a:rPr>
              <a:t>Spring</a:t>
            </a:r>
            <a:r>
              <a:rPr sz="1400" spc="-75" dirty="0">
                <a:solidFill>
                  <a:srgbClr val="404040"/>
                </a:solidFill>
                <a:latin typeface="Century Gothic"/>
                <a:cs typeface="Century Gothic"/>
              </a:rPr>
              <a:t> </a:t>
            </a:r>
            <a:r>
              <a:rPr sz="1400" dirty="0">
                <a:solidFill>
                  <a:srgbClr val="404040"/>
                </a:solidFill>
                <a:latin typeface="Century Gothic"/>
                <a:cs typeface="Century Gothic"/>
              </a:rPr>
              <a:t>24</a:t>
            </a:r>
            <a:r>
              <a:rPr sz="1400" spc="-35" dirty="0">
                <a:solidFill>
                  <a:srgbClr val="404040"/>
                </a:solidFill>
                <a:latin typeface="Century Gothic"/>
                <a:cs typeface="Century Gothic"/>
              </a:rPr>
              <a:t> </a:t>
            </a:r>
            <a:r>
              <a:rPr sz="1400" spc="-10" dirty="0">
                <a:solidFill>
                  <a:srgbClr val="404040"/>
                </a:solidFill>
                <a:latin typeface="Century Gothic"/>
                <a:cs typeface="Century Gothic"/>
              </a:rPr>
              <a:t>spreadsheet:</a:t>
            </a:r>
            <a:endParaRPr sz="1400" dirty="0">
              <a:latin typeface="Century Gothic"/>
              <a:cs typeface="Century Gothic"/>
            </a:endParaRPr>
          </a:p>
          <a:p>
            <a:pPr marL="756285" marR="27940" lvl="1" indent="-287020">
              <a:lnSpc>
                <a:spcPct val="80000"/>
              </a:lnSpc>
              <a:spcBef>
                <a:spcPts val="10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SP 23</a:t>
            </a:r>
            <a:r>
              <a:rPr sz="1200" spc="5" dirty="0">
                <a:solidFill>
                  <a:srgbClr val="404040"/>
                </a:solidFill>
                <a:latin typeface="Century Gothic"/>
                <a:cs typeface="Century Gothic"/>
              </a:rPr>
              <a:t> </a:t>
            </a:r>
            <a:r>
              <a:rPr sz="1200" dirty="0">
                <a:solidFill>
                  <a:srgbClr val="404040"/>
                </a:solidFill>
                <a:latin typeface="Century Gothic"/>
                <a:cs typeface="Century Gothic"/>
              </a:rPr>
              <a:t>rolled</a:t>
            </a:r>
            <a:r>
              <a:rPr sz="1200" spc="-45" dirty="0">
                <a:solidFill>
                  <a:srgbClr val="404040"/>
                </a:solidFill>
                <a:latin typeface="Century Gothic"/>
                <a:cs typeface="Century Gothic"/>
              </a:rPr>
              <a:t> </a:t>
            </a:r>
            <a:r>
              <a:rPr sz="1200" dirty="0">
                <a:solidFill>
                  <a:srgbClr val="404040"/>
                </a:solidFill>
                <a:latin typeface="Century Gothic"/>
                <a:cs typeface="Century Gothic"/>
              </a:rPr>
              <a:t>to</a:t>
            </a:r>
            <a:r>
              <a:rPr sz="1200" spc="35" dirty="0">
                <a:solidFill>
                  <a:srgbClr val="404040"/>
                </a:solidFill>
                <a:latin typeface="Century Gothic"/>
                <a:cs typeface="Century Gothic"/>
              </a:rPr>
              <a:t> </a:t>
            </a:r>
            <a:r>
              <a:rPr sz="1200" dirty="0">
                <a:solidFill>
                  <a:srgbClr val="404040"/>
                </a:solidFill>
                <a:latin typeface="Century Gothic"/>
                <a:cs typeface="Century Gothic"/>
              </a:rPr>
              <a:t>SP 24</a:t>
            </a:r>
            <a:r>
              <a:rPr sz="1200" spc="-10" dirty="0">
                <a:solidFill>
                  <a:srgbClr val="404040"/>
                </a:solidFill>
                <a:latin typeface="Century Gothic"/>
                <a:cs typeface="Century Gothic"/>
              </a:rPr>
              <a:t> </a:t>
            </a:r>
            <a:r>
              <a:rPr sz="1200" dirty="0">
                <a:solidFill>
                  <a:srgbClr val="404040"/>
                </a:solidFill>
                <a:latin typeface="Century Gothic"/>
                <a:cs typeface="Century Gothic"/>
              </a:rPr>
              <a:t>on</a:t>
            </a:r>
            <a:r>
              <a:rPr sz="1200" spc="5" dirty="0">
                <a:solidFill>
                  <a:srgbClr val="404040"/>
                </a:solidFill>
                <a:latin typeface="Century Gothic"/>
                <a:cs typeface="Century Gothic"/>
              </a:rPr>
              <a:t> </a:t>
            </a:r>
            <a:r>
              <a:rPr sz="1200" dirty="0">
                <a:solidFill>
                  <a:srgbClr val="404040"/>
                </a:solidFill>
                <a:latin typeface="Century Gothic"/>
                <a:cs typeface="Century Gothic"/>
              </a:rPr>
              <a:t>May</a:t>
            </a:r>
            <a:r>
              <a:rPr sz="1200" spc="-10" dirty="0">
                <a:solidFill>
                  <a:srgbClr val="404040"/>
                </a:solidFill>
                <a:latin typeface="Century Gothic"/>
                <a:cs typeface="Century Gothic"/>
              </a:rPr>
              <a:t> </a:t>
            </a:r>
            <a:r>
              <a:rPr sz="1200" dirty="0">
                <a:solidFill>
                  <a:srgbClr val="404040"/>
                </a:solidFill>
                <a:latin typeface="Century Gothic"/>
                <a:cs typeface="Century Gothic"/>
              </a:rPr>
              <a:t>9.</a:t>
            </a:r>
            <a:r>
              <a:rPr sz="1200" spc="335" dirty="0">
                <a:solidFill>
                  <a:srgbClr val="404040"/>
                </a:solidFill>
                <a:latin typeface="Century Gothic"/>
                <a:cs typeface="Century Gothic"/>
              </a:rPr>
              <a:t> </a:t>
            </a:r>
            <a:r>
              <a:rPr sz="1200" dirty="0">
                <a:solidFill>
                  <a:srgbClr val="404040"/>
                </a:solidFill>
                <a:latin typeface="Century Gothic"/>
                <a:cs typeface="Century Gothic"/>
              </a:rPr>
              <a:t>This</a:t>
            </a:r>
            <a:r>
              <a:rPr sz="1200" spc="-5" dirty="0">
                <a:solidFill>
                  <a:srgbClr val="404040"/>
                </a:solidFill>
                <a:latin typeface="Century Gothic"/>
                <a:cs typeface="Century Gothic"/>
              </a:rPr>
              <a:t> </a:t>
            </a:r>
            <a:r>
              <a:rPr sz="1200" dirty="0">
                <a:solidFill>
                  <a:srgbClr val="404040"/>
                </a:solidFill>
                <a:latin typeface="Century Gothic"/>
                <a:cs typeface="Century Gothic"/>
              </a:rPr>
              <a:t>is back</a:t>
            </a:r>
            <a:r>
              <a:rPr sz="1200" spc="-5" dirty="0">
                <a:solidFill>
                  <a:srgbClr val="404040"/>
                </a:solidFill>
                <a:latin typeface="Century Gothic"/>
                <a:cs typeface="Century Gothic"/>
              </a:rPr>
              <a:t> </a:t>
            </a:r>
            <a:r>
              <a:rPr sz="1200" dirty="0">
                <a:solidFill>
                  <a:srgbClr val="404040"/>
                </a:solidFill>
                <a:latin typeface="Century Gothic"/>
                <a:cs typeface="Century Gothic"/>
              </a:rPr>
              <a:t>to</a:t>
            </a:r>
            <a:r>
              <a:rPr sz="1200" spc="20" dirty="0">
                <a:solidFill>
                  <a:srgbClr val="404040"/>
                </a:solidFill>
                <a:latin typeface="Century Gothic"/>
                <a:cs typeface="Century Gothic"/>
              </a:rPr>
              <a:t> </a:t>
            </a:r>
            <a:r>
              <a:rPr sz="1200" dirty="0">
                <a:solidFill>
                  <a:srgbClr val="404040"/>
                </a:solidFill>
                <a:latin typeface="Century Gothic"/>
                <a:cs typeface="Century Gothic"/>
              </a:rPr>
              <a:t>the</a:t>
            </a:r>
            <a:r>
              <a:rPr sz="1200" spc="30" dirty="0">
                <a:solidFill>
                  <a:srgbClr val="404040"/>
                </a:solidFill>
                <a:latin typeface="Century Gothic"/>
                <a:cs typeface="Century Gothic"/>
              </a:rPr>
              <a:t> </a:t>
            </a:r>
            <a:r>
              <a:rPr sz="1200" dirty="0">
                <a:solidFill>
                  <a:srgbClr val="404040"/>
                </a:solidFill>
                <a:latin typeface="Century Gothic"/>
                <a:cs typeface="Century Gothic"/>
              </a:rPr>
              <a:t>traditional</a:t>
            </a:r>
            <a:r>
              <a:rPr sz="1200" spc="40" dirty="0">
                <a:solidFill>
                  <a:srgbClr val="404040"/>
                </a:solidFill>
                <a:latin typeface="Century Gothic"/>
                <a:cs typeface="Century Gothic"/>
              </a:rPr>
              <a:t> </a:t>
            </a:r>
            <a:r>
              <a:rPr sz="1200" dirty="0">
                <a:solidFill>
                  <a:srgbClr val="404040"/>
                </a:solidFill>
                <a:latin typeface="Century Gothic"/>
                <a:cs typeface="Century Gothic"/>
              </a:rPr>
              <a:t>roll</a:t>
            </a:r>
            <a:r>
              <a:rPr sz="1200" spc="-15" dirty="0">
                <a:solidFill>
                  <a:srgbClr val="404040"/>
                </a:solidFill>
                <a:latin typeface="Century Gothic"/>
                <a:cs typeface="Century Gothic"/>
              </a:rPr>
              <a:t> </a:t>
            </a:r>
            <a:r>
              <a:rPr sz="1200" dirty="0">
                <a:solidFill>
                  <a:srgbClr val="404040"/>
                </a:solidFill>
                <a:latin typeface="Century Gothic"/>
                <a:cs typeface="Century Gothic"/>
              </a:rPr>
              <a:t>pattern</a:t>
            </a:r>
            <a:r>
              <a:rPr sz="1200" spc="60" dirty="0">
                <a:solidFill>
                  <a:srgbClr val="404040"/>
                </a:solidFill>
                <a:latin typeface="Century Gothic"/>
                <a:cs typeface="Century Gothic"/>
              </a:rPr>
              <a:t> </a:t>
            </a:r>
            <a:r>
              <a:rPr sz="1200" dirty="0">
                <a:solidFill>
                  <a:srgbClr val="404040"/>
                </a:solidFill>
                <a:latin typeface="Century Gothic"/>
                <a:cs typeface="Century Gothic"/>
              </a:rPr>
              <a:t>so</a:t>
            </a:r>
            <a:r>
              <a:rPr sz="1200" spc="-10" dirty="0">
                <a:solidFill>
                  <a:srgbClr val="404040"/>
                </a:solidFill>
                <a:latin typeface="Century Gothic"/>
                <a:cs typeface="Century Gothic"/>
              </a:rPr>
              <a:t> </a:t>
            </a:r>
            <a:r>
              <a:rPr sz="1200" dirty="0">
                <a:solidFill>
                  <a:srgbClr val="404040"/>
                </a:solidFill>
                <a:latin typeface="Century Gothic"/>
                <a:cs typeface="Century Gothic"/>
              </a:rPr>
              <a:t>no</a:t>
            </a:r>
            <a:r>
              <a:rPr sz="1200" spc="-5" dirty="0">
                <a:solidFill>
                  <a:srgbClr val="404040"/>
                </a:solidFill>
                <a:latin typeface="Century Gothic"/>
                <a:cs typeface="Century Gothic"/>
              </a:rPr>
              <a:t> </a:t>
            </a:r>
            <a:r>
              <a:rPr sz="1200" dirty="0">
                <a:solidFill>
                  <a:srgbClr val="404040"/>
                </a:solidFill>
                <a:latin typeface="Century Gothic"/>
                <a:cs typeface="Century Gothic"/>
              </a:rPr>
              <a:t>more</a:t>
            </a:r>
            <a:r>
              <a:rPr sz="1200" spc="-20" dirty="0">
                <a:solidFill>
                  <a:srgbClr val="404040"/>
                </a:solidFill>
                <a:latin typeface="Century Gothic"/>
                <a:cs typeface="Century Gothic"/>
              </a:rPr>
              <a:t> </a:t>
            </a:r>
            <a:r>
              <a:rPr sz="1200" dirty="0">
                <a:solidFill>
                  <a:srgbClr val="404040"/>
                </a:solidFill>
                <a:latin typeface="Century Gothic"/>
                <a:cs typeface="Century Gothic"/>
              </a:rPr>
              <a:t>trying</a:t>
            </a:r>
            <a:r>
              <a:rPr sz="1200" spc="40" dirty="0">
                <a:solidFill>
                  <a:srgbClr val="404040"/>
                </a:solidFill>
                <a:latin typeface="Century Gothic"/>
                <a:cs typeface="Century Gothic"/>
              </a:rPr>
              <a:t> </a:t>
            </a:r>
            <a:r>
              <a:rPr sz="1200" dirty="0">
                <a:solidFill>
                  <a:srgbClr val="404040"/>
                </a:solidFill>
                <a:latin typeface="Century Gothic"/>
                <a:cs typeface="Century Gothic"/>
              </a:rPr>
              <a:t>to</a:t>
            </a:r>
            <a:r>
              <a:rPr sz="1200" spc="20" dirty="0">
                <a:solidFill>
                  <a:srgbClr val="404040"/>
                </a:solidFill>
                <a:latin typeface="Century Gothic"/>
                <a:cs typeface="Century Gothic"/>
              </a:rPr>
              <a:t> </a:t>
            </a:r>
            <a:r>
              <a:rPr sz="1200" dirty="0">
                <a:solidFill>
                  <a:srgbClr val="404040"/>
                </a:solidFill>
                <a:latin typeface="Century Gothic"/>
                <a:cs typeface="Century Gothic"/>
              </a:rPr>
              <a:t>determine</a:t>
            </a:r>
            <a:r>
              <a:rPr sz="1200" spc="5" dirty="0">
                <a:solidFill>
                  <a:srgbClr val="404040"/>
                </a:solidFill>
                <a:latin typeface="Century Gothic"/>
                <a:cs typeface="Century Gothic"/>
              </a:rPr>
              <a:t> </a:t>
            </a:r>
            <a:r>
              <a:rPr sz="1200" dirty="0">
                <a:solidFill>
                  <a:srgbClr val="404040"/>
                </a:solidFill>
                <a:latin typeface="Century Gothic"/>
                <a:cs typeface="Century Gothic"/>
              </a:rPr>
              <a:t>why</a:t>
            </a:r>
            <a:r>
              <a:rPr sz="1200" spc="-10" dirty="0">
                <a:solidFill>
                  <a:srgbClr val="404040"/>
                </a:solidFill>
                <a:latin typeface="Century Gothic"/>
                <a:cs typeface="Century Gothic"/>
              </a:rPr>
              <a:t> </a:t>
            </a:r>
            <a:r>
              <a:rPr sz="1200" dirty="0">
                <a:solidFill>
                  <a:srgbClr val="404040"/>
                </a:solidFill>
                <a:latin typeface="Century Gothic"/>
                <a:cs typeface="Century Gothic"/>
              </a:rPr>
              <a:t>your</a:t>
            </a:r>
            <a:r>
              <a:rPr sz="1200" spc="-5" dirty="0">
                <a:solidFill>
                  <a:srgbClr val="404040"/>
                </a:solidFill>
                <a:latin typeface="Century Gothic"/>
                <a:cs typeface="Century Gothic"/>
              </a:rPr>
              <a:t> </a:t>
            </a:r>
            <a:r>
              <a:rPr sz="1200" dirty="0">
                <a:solidFill>
                  <a:srgbClr val="404040"/>
                </a:solidFill>
                <a:latin typeface="Century Gothic"/>
                <a:cs typeface="Century Gothic"/>
              </a:rPr>
              <a:t>Spring</a:t>
            </a:r>
            <a:r>
              <a:rPr sz="1200" spc="-5" dirty="0">
                <a:solidFill>
                  <a:srgbClr val="404040"/>
                </a:solidFill>
                <a:latin typeface="Century Gothic"/>
                <a:cs typeface="Century Gothic"/>
              </a:rPr>
              <a:t> </a:t>
            </a:r>
            <a:r>
              <a:rPr sz="1200" dirty="0">
                <a:solidFill>
                  <a:srgbClr val="404040"/>
                </a:solidFill>
                <a:latin typeface="Century Gothic"/>
                <a:cs typeface="Century Gothic"/>
              </a:rPr>
              <a:t>24</a:t>
            </a:r>
            <a:r>
              <a:rPr sz="1200" spc="-15" dirty="0">
                <a:solidFill>
                  <a:srgbClr val="404040"/>
                </a:solidFill>
                <a:latin typeface="Century Gothic"/>
                <a:cs typeface="Century Gothic"/>
              </a:rPr>
              <a:t> </a:t>
            </a:r>
            <a:r>
              <a:rPr sz="1200" spc="-25" dirty="0">
                <a:solidFill>
                  <a:srgbClr val="404040"/>
                </a:solidFill>
                <a:latin typeface="Century Gothic"/>
                <a:cs typeface="Century Gothic"/>
              </a:rPr>
              <a:t>CRN </a:t>
            </a:r>
            <a:r>
              <a:rPr sz="1200" dirty="0">
                <a:solidFill>
                  <a:srgbClr val="404040"/>
                </a:solidFill>
                <a:latin typeface="Century Gothic"/>
                <a:cs typeface="Century Gothic"/>
              </a:rPr>
              <a:t>is </a:t>
            </a:r>
            <a:r>
              <a:rPr sz="1200" spc="-10" dirty="0">
                <a:solidFill>
                  <a:srgbClr val="404040"/>
                </a:solidFill>
                <a:latin typeface="Century Gothic"/>
                <a:cs typeface="Century Gothic"/>
              </a:rPr>
              <a:t>gone.</a:t>
            </a:r>
            <a:endParaRPr sz="1200" dirty="0">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Spring</a:t>
            </a:r>
            <a:r>
              <a:rPr sz="1200" spc="-5" dirty="0">
                <a:solidFill>
                  <a:srgbClr val="404040"/>
                </a:solidFill>
                <a:latin typeface="Century Gothic"/>
                <a:cs typeface="Century Gothic"/>
              </a:rPr>
              <a:t> </a:t>
            </a:r>
            <a:r>
              <a:rPr sz="1200" dirty="0">
                <a:solidFill>
                  <a:srgbClr val="404040"/>
                </a:solidFill>
                <a:latin typeface="Century Gothic"/>
                <a:cs typeface="Century Gothic"/>
              </a:rPr>
              <a:t>24</a:t>
            </a:r>
            <a:r>
              <a:rPr sz="1200" spc="-5"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0" dirty="0">
                <a:solidFill>
                  <a:srgbClr val="404040"/>
                </a:solidFill>
                <a:latin typeface="Century Gothic"/>
                <a:cs typeface="Century Gothic"/>
              </a:rPr>
              <a:t> </a:t>
            </a:r>
            <a:r>
              <a:rPr sz="1200" dirty="0">
                <a:solidFill>
                  <a:srgbClr val="404040"/>
                </a:solidFill>
                <a:latin typeface="Century Gothic"/>
                <a:cs typeface="Century Gothic"/>
              </a:rPr>
              <a:t>reflects</a:t>
            </a:r>
            <a:r>
              <a:rPr sz="1200" spc="-25" dirty="0">
                <a:solidFill>
                  <a:srgbClr val="404040"/>
                </a:solidFill>
                <a:latin typeface="Century Gothic"/>
                <a:cs typeface="Century Gothic"/>
              </a:rPr>
              <a:t> </a:t>
            </a:r>
            <a:r>
              <a:rPr sz="1200" dirty="0">
                <a:solidFill>
                  <a:srgbClr val="404040"/>
                </a:solidFill>
                <a:latin typeface="Century Gothic"/>
                <a:cs typeface="Century Gothic"/>
              </a:rPr>
              <a:t>how</a:t>
            </a:r>
            <a:r>
              <a:rPr sz="1200" spc="-5" dirty="0">
                <a:solidFill>
                  <a:srgbClr val="404040"/>
                </a:solidFill>
                <a:latin typeface="Century Gothic"/>
                <a:cs typeface="Century Gothic"/>
              </a:rPr>
              <a:t> </a:t>
            </a:r>
            <a:r>
              <a:rPr sz="1200" dirty="0">
                <a:solidFill>
                  <a:srgbClr val="404040"/>
                </a:solidFill>
                <a:latin typeface="Century Gothic"/>
                <a:cs typeface="Century Gothic"/>
              </a:rPr>
              <a:t>Spring 23</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10" dirty="0">
                <a:solidFill>
                  <a:srgbClr val="404040"/>
                </a:solidFill>
                <a:latin typeface="Century Gothic"/>
                <a:cs typeface="Century Gothic"/>
              </a:rPr>
              <a:t> </a:t>
            </a:r>
            <a:r>
              <a:rPr sz="1200" dirty="0">
                <a:solidFill>
                  <a:srgbClr val="404040"/>
                </a:solidFill>
                <a:latin typeface="Century Gothic"/>
                <a:cs typeface="Century Gothic"/>
              </a:rPr>
              <a:t>were</a:t>
            </a:r>
            <a:r>
              <a:rPr sz="1200" spc="-30" dirty="0">
                <a:solidFill>
                  <a:srgbClr val="404040"/>
                </a:solidFill>
                <a:latin typeface="Century Gothic"/>
                <a:cs typeface="Century Gothic"/>
              </a:rPr>
              <a:t> </a:t>
            </a:r>
            <a:r>
              <a:rPr sz="1200" dirty="0">
                <a:solidFill>
                  <a:srgbClr val="404040"/>
                </a:solidFill>
                <a:latin typeface="Century Gothic"/>
                <a:cs typeface="Century Gothic"/>
              </a:rPr>
              <a:t>on</a:t>
            </a:r>
            <a:r>
              <a:rPr sz="1200" spc="10" dirty="0">
                <a:solidFill>
                  <a:srgbClr val="404040"/>
                </a:solidFill>
                <a:latin typeface="Century Gothic"/>
                <a:cs typeface="Century Gothic"/>
              </a:rPr>
              <a:t> </a:t>
            </a:r>
            <a:r>
              <a:rPr sz="1200" dirty="0">
                <a:solidFill>
                  <a:srgbClr val="404040"/>
                </a:solidFill>
                <a:latin typeface="Century Gothic"/>
                <a:cs typeface="Century Gothic"/>
              </a:rPr>
              <a:t>that</a:t>
            </a:r>
            <a:r>
              <a:rPr sz="1200" spc="25" dirty="0">
                <a:solidFill>
                  <a:srgbClr val="404040"/>
                </a:solidFill>
                <a:latin typeface="Century Gothic"/>
                <a:cs typeface="Century Gothic"/>
              </a:rPr>
              <a:t> </a:t>
            </a:r>
            <a:r>
              <a:rPr sz="1200" dirty="0">
                <a:solidFill>
                  <a:srgbClr val="404040"/>
                </a:solidFill>
                <a:latin typeface="Century Gothic"/>
                <a:cs typeface="Century Gothic"/>
              </a:rPr>
              <a:t>roll</a:t>
            </a:r>
            <a:r>
              <a:rPr sz="1200" spc="-30" dirty="0">
                <a:solidFill>
                  <a:srgbClr val="404040"/>
                </a:solidFill>
                <a:latin typeface="Century Gothic"/>
                <a:cs typeface="Century Gothic"/>
              </a:rPr>
              <a:t> </a:t>
            </a:r>
            <a:r>
              <a:rPr sz="1200" spc="-10" dirty="0">
                <a:solidFill>
                  <a:srgbClr val="404040"/>
                </a:solidFill>
                <a:latin typeface="Century Gothic"/>
                <a:cs typeface="Century Gothic"/>
              </a:rPr>
              <a:t>date.</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Department</a:t>
            </a:r>
            <a:r>
              <a:rPr sz="1400" spc="-30" dirty="0">
                <a:solidFill>
                  <a:srgbClr val="404040"/>
                </a:solidFill>
                <a:latin typeface="Century Gothic"/>
                <a:cs typeface="Century Gothic"/>
              </a:rPr>
              <a:t> </a:t>
            </a:r>
            <a:r>
              <a:rPr sz="1400" dirty="0">
                <a:solidFill>
                  <a:srgbClr val="404040"/>
                </a:solidFill>
                <a:latin typeface="Century Gothic"/>
                <a:cs typeface="Century Gothic"/>
              </a:rPr>
              <a:t>rooms:</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departments</a:t>
            </a:r>
            <a:r>
              <a:rPr sz="1400" spc="-15" dirty="0">
                <a:solidFill>
                  <a:srgbClr val="404040"/>
                </a:solidFill>
                <a:latin typeface="Century Gothic"/>
                <a:cs typeface="Century Gothic"/>
              </a:rPr>
              <a:t> </a:t>
            </a: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directly</a:t>
            </a:r>
            <a:r>
              <a:rPr sz="1400" spc="-55" dirty="0">
                <a:solidFill>
                  <a:srgbClr val="404040"/>
                </a:solidFill>
                <a:latin typeface="Century Gothic"/>
                <a:cs typeface="Century Gothic"/>
              </a:rPr>
              <a:t> </a:t>
            </a:r>
            <a:r>
              <a:rPr sz="1400" dirty="0">
                <a:solidFill>
                  <a:srgbClr val="404040"/>
                </a:solidFill>
                <a:latin typeface="Century Gothic"/>
                <a:cs typeface="Century Gothic"/>
              </a:rPr>
              <a:t>into</a:t>
            </a:r>
            <a:r>
              <a:rPr sz="1400" spc="-40" dirty="0">
                <a:solidFill>
                  <a:srgbClr val="404040"/>
                </a:solidFill>
                <a:latin typeface="Century Gothic"/>
                <a:cs typeface="Century Gothic"/>
              </a:rPr>
              <a:t> </a:t>
            </a:r>
            <a:r>
              <a:rPr sz="1400" dirty="0">
                <a:solidFill>
                  <a:srgbClr val="404040"/>
                </a:solidFill>
                <a:latin typeface="Century Gothic"/>
                <a:cs typeface="Century Gothic"/>
              </a:rPr>
              <a:t>Banner</a:t>
            </a:r>
            <a:r>
              <a:rPr sz="1400" spc="-25" dirty="0">
                <a:solidFill>
                  <a:srgbClr val="404040"/>
                </a:solidFill>
                <a:latin typeface="Century Gothic"/>
                <a:cs typeface="Century Gothic"/>
              </a:rPr>
              <a:t> </a:t>
            </a:r>
            <a:r>
              <a:rPr sz="1400" dirty="0">
                <a:solidFill>
                  <a:srgbClr val="404040"/>
                </a:solidFill>
                <a:latin typeface="Century Gothic"/>
                <a:cs typeface="Century Gothic"/>
              </a:rPr>
              <a:t>&amp;</a:t>
            </a:r>
            <a:r>
              <a:rPr sz="1400" spc="-20" dirty="0">
                <a:solidFill>
                  <a:srgbClr val="404040"/>
                </a:solidFill>
                <a:latin typeface="Century Gothic"/>
                <a:cs typeface="Century Gothic"/>
              </a:rPr>
              <a:t> </a:t>
            </a:r>
            <a:r>
              <a:rPr sz="1400" dirty="0">
                <a:solidFill>
                  <a:srgbClr val="404040"/>
                </a:solidFill>
                <a:latin typeface="Century Gothic"/>
                <a:cs typeface="Century Gothic"/>
              </a:rPr>
              <a:t>remove</a:t>
            </a:r>
            <a:r>
              <a:rPr sz="1400" spc="-55" dirty="0">
                <a:solidFill>
                  <a:srgbClr val="404040"/>
                </a:solidFill>
                <a:latin typeface="Century Gothic"/>
                <a:cs typeface="Century Gothic"/>
              </a:rPr>
              <a:t> </a:t>
            </a:r>
            <a:r>
              <a:rPr sz="1400" dirty="0">
                <a:solidFill>
                  <a:srgbClr val="404040"/>
                </a:solidFill>
                <a:latin typeface="Century Gothic"/>
                <a:cs typeface="Century Gothic"/>
              </a:rPr>
              <a:t>rows</a:t>
            </a:r>
            <a:r>
              <a:rPr sz="1400" spc="-40" dirty="0">
                <a:solidFill>
                  <a:srgbClr val="404040"/>
                </a:solidFill>
                <a:latin typeface="Century Gothic"/>
                <a:cs typeface="Century Gothic"/>
              </a:rPr>
              <a:t> </a:t>
            </a:r>
            <a:r>
              <a:rPr sz="1400" dirty="0">
                <a:solidFill>
                  <a:srgbClr val="404040"/>
                </a:solidFill>
                <a:latin typeface="Century Gothic"/>
                <a:cs typeface="Century Gothic"/>
              </a:rPr>
              <a:t>from</a:t>
            </a:r>
            <a:r>
              <a:rPr sz="1400" spc="-45" dirty="0">
                <a:solidFill>
                  <a:srgbClr val="404040"/>
                </a:solidFill>
                <a:latin typeface="Century Gothic"/>
                <a:cs typeface="Century Gothic"/>
              </a:rPr>
              <a:t> </a:t>
            </a:r>
            <a:r>
              <a:rPr sz="1400" spc="-10" dirty="0">
                <a:solidFill>
                  <a:srgbClr val="404040"/>
                </a:solidFill>
                <a:latin typeface="Century Gothic"/>
                <a:cs typeface="Century Gothic"/>
              </a:rPr>
              <a:t>spreadsheet</a:t>
            </a:r>
            <a:endParaRPr sz="1400" dirty="0">
              <a:latin typeface="Century Gothic"/>
              <a:cs typeface="Century Gothic"/>
            </a:endParaRPr>
          </a:p>
          <a:p>
            <a:pPr marL="354965" indent="-342265">
              <a:lnSpc>
                <a:spcPct val="100000"/>
              </a:lnSpc>
              <a:spcBef>
                <a:spcPts val="66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All</a:t>
            </a:r>
            <a:r>
              <a:rPr sz="1400" spc="-20" dirty="0">
                <a:solidFill>
                  <a:srgbClr val="404040"/>
                </a:solidFill>
                <a:latin typeface="Century Gothic"/>
                <a:cs typeface="Century Gothic"/>
              </a:rPr>
              <a:t> </a:t>
            </a:r>
            <a:r>
              <a:rPr sz="1400" dirty="0">
                <a:solidFill>
                  <a:srgbClr val="404040"/>
                </a:solidFill>
                <a:latin typeface="Century Gothic"/>
                <a:cs typeface="Century Gothic"/>
              </a:rPr>
              <a:t>GA</a:t>
            </a:r>
            <a:r>
              <a:rPr lang="en-US" sz="1400" dirty="0">
                <a:solidFill>
                  <a:srgbClr val="404040"/>
                </a:solidFill>
                <a:latin typeface="Century Gothic"/>
                <a:cs typeface="Century Gothic"/>
              </a:rPr>
              <a:t> (General Assignment)</a:t>
            </a:r>
            <a:r>
              <a:rPr sz="1400" spc="-45" dirty="0">
                <a:solidFill>
                  <a:srgbClr val="404040"/>
                </a:solidFill>
                <a:latin typeface="Century Gothic"/>
                <a:cs typeface="Century Gothic"/>
              </a:rPr>
              <a:t> </a:t>
            </a:r>
            <a:r>
              <a:rPr sz="1400" dirty="0">
                <a:solidFill>
                  <a:srgbClr val="404040"/>
                </a:solidFill>
                <a:latin typeface="Century Gothic"/>
                <a:cs typeface="Century Gothic"/>
              </a:rPr>
              <a:t>rooms</a:t>
            </a:r>
            <a:r>
              <a:rPr sz="1400" spc="-50" dirty="0">
                <a:solidFill>
                  <a:srgbClr val="404040"/>
                </a:solidFill>
                <a:latin typeface="Century Gothic"/>
                <a:cs typeface="Century Gothic"/>
              </a:rPr>
              <a:t> </a:t>
            </a:r>
            <a:r>
              <a:rPr sz="1400" dirty="0">
                <a:solidFill>
                  <a:srgbClr val="404040"/>
                </a:solidFill>
                <a:latin typeface="Century Gothic"/>
                <a:cs typeface="Century Gothic"/>
              </a:rPr>
              <a:t>are requested</a:t>
            </a:r>
            <a:r>
              <a:rPr sz="1400" spc="-10" dirty="0">
                <a:solidFill>
                  <a:srgbClr val="404040"/>
                </a:solidFill>
                <a:latin typeface="Century Gothic"/>
                <a:cs typeface="Century Gothic"/>
              </a:rPr>
              <a:t> </a:t>
            </a:r>
            <a:r>
              <a:rPr sz="1400" dirty="0">
                <a:solidFill>
                  <a:srgbClr val="404040"/>
                </a:solidFill>
                <a:latin typeface="Century Gothic"/>
                <a:cs typeface="Century Gothic"/>
              </a:rPr>
              <a:t>via</a:t>
            </a:r>
            <a:r>
              <a:rPr sz="1400" spc="-3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25" dirty="0">
                <a:solidFill>
                  <a:srgbClr val="404040"/>
                </a:solidFill>
                <a:latin typeface="Century Gothic"/>
                <a:cs typeface="Century Gothic"/>
              </a:rPr>
              <a:t> </a:t>
            </a:r>
            <a:r>
              <a:rPr sz="1400" dirty="0">
                <a:solidFill>
                  <a:srgbClr val="404040"/>
                </a:solidFill>
                <a:latin typeface="Century Gothic"/>
                <a:cs typeface="Century Gothic"/>
              </a:rPr>
              <a:t>returned</a:t>
            </a:r>
            <a:r>
              <a:rPr sz="1400" spc="1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CMSS</a:t>
            </a:r>
            <a:r>
              <a:rPr sz="1400" spc="-2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sz="1400" spc="-50" dirty="0">
                <a:solidFill>
                  <a:srgbClr val="404040"/>
                </a:solidFill>
                <a:latin typeface="Century Gothic"/>
                <a:cs typeface="Century Gothic"/>
              </a:rPr>
              <a:t>:</a:t>
            </a:r>
            <a:endParaRPr sz="1400" dirty="0">
              <a:latin typeface="Century Gothic"/>
              <a:cs typeface="Century Gothic"/>
            </a:endParaRPr>
          </a:p>
          <a:p>
            <a:pPr marL="756285" marR="23495" lvl="1" indent="-287020">
              <a:lnSpc>
                <a:spcPts val="1150"/>
              </a:lnSpc>
              <a:spcBef>
                <a:spcPts val="994"/>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Do</a:t>
            </a:r>
            <a:r>
              <a:rPr sz="1200" spc="-5" dirty="0">
                <a:solidFill>
                  <a:srgbClr val="404040"/>
                </a:solidFill>
                <a:latin typeface="Century Gothic"/>
                <a:cs typeface="Century Gothic"/>
              </a:rPr>
              <a:t> </a:t>
            </a:r>
            <a:r>
              <a:rPr sz="1200" dirty="0">
                <a:solidFill>
                  <a:srgbClr val="404040"/>
                </a:solidFill>
                <a:latin typeface="Century Gothic"/>
                <a:cs typeface="Century Gothic"/>
              </a:rPr>
              <a:t>not</a:t>
            </a:r>
            <a:r>
              <a:rPr sz="1200" spc="5" dirty="0">
                <a:solidFill>
                  <a:srgbClr val="404040"/>
                </a:solidFill>
                <a:latin typeface="Century Gothic"/>
                <a:cs typeface="Century Gothic"/>
              </a:rPr>
              <a:t> </a:t>
            </a:r>
            <a:r>
              <a:rPr sz="1200" dirty="0">
                <a:solidFill>
                  <a:srgbClr val="404040"/>
                </a:solidFill>
                <a:latin typeface="Century Gothic"/>
                <a:cs typeface="Century Gothic"/>
              </a:rPr>
              <a:t>hide</a:t>
            </a:r>
            <a:r>
              <a:rPr sz="1200" spc="-5" dirty="0">
                <a:solidFill>
                  <a:srgbClr val="404040"/>
                </a:solidFill>
                <a:latin typeface="Century Gothic"/>
                <a:cs typeface="Century Gothic"/>
              </a:rPr>
              <a:t> </a:t>
            </a:r>
            <a:r>
              <a:rPr sz="1200" dirty="0">
                <a:solidFill>
                  <a:srgbClr val="404040"/>
                </a:solidFill>
                <a:latin typeface="Century Gothic"/>
                <a:cs typeface="Century Gothic"/>
              </a:rPr>
              <a:t>rows/columns,</a:t>
            </a:r>
            <a:r>
              <a:rPr sz="1200" spc="-45" dirty="0">
                <a:solidFill>
                  <a:srgbClr val="404040"/>
                </a:solidFill>
                <a:latin typeface="Century Gothic"/>
                <a:cs typeface="Century Gothic"/>
              </a:rPr>
              <a:t> </a:t>
            </a:r>
            <a:r>
              <a:rPr sz="1200" dirty="0">
                <a:solidFill>
                  <a:srgbClr val="404040"/>
                </a:solidFill>
                <a:latin typeface="Century Gothic"/>
                <a:cs typeface="Century Gothic"/>
              </a:rPr>
              <a:t>rearrange</a:t>
            </a:r>
            <a:r>
              <a:rPr sz="1200" spc="1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order or</a:t>
            </a:r>
            <a:r>
              <a:rPr sz="1200" spc="5" dirty="0">
                <a:solidFill>
                  <a:srgbClr val="404040"/>
                </a:solidFill>
                <a:latin typeface="Century Gothic"/>
                <a:cs typeface="Century Gothic"/>
              </a:rPr>
              <a:t> </a:t>
            </a:r>
            <a:r>
              <a:rPr sz="1200" dirty="0">
                <a:solidFill>
                  <a:srgbClr val="404040"/>
                </a:solidFill>
                <a:latin typeface="Century Gothic"/>
                <a:cs typeface="Century Gothic"/>
              </a:rPr>
              <a:t>change</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30" dirty="0">
                <a:solidFill>
                  <a:srgbClr val="404040"/>
                </a:solidFill>
                <a:latin typeface="Century Gothic"/>
                <a:cs typeface="Century Gothic"/>
              </a:rPr>
              <a:t> </a:t>
            </a:r>
            <a:r>
              <a:rPr sz="1200" dirty="0">
                <a:solidFill>
                  <a:srgbClr val="404040"/>
                </a:solidFill>
                <a:latin typeface="Century Gothic"/>
                <a:cs typeface="Century Gothic"/>
              </a:rPr>
              <a:t>bottom</a:t>
            </a:r>
            <a:r>
              <a:rPr sz="1200" spc="45" dirty="0">
                <a:solidFill>
                  <a:srgbClr val="404040"/>
                </a:solidFill>
                <a:latin typeface="Century Gothic"/>
                <a:cs typeface="Century Gothic"/>
              </a:rPr>
              <a:t> </a:t>
            </a:r>
            <a:r>
              <a:rPr sz="1200" dirty="0">
                <a:solidFill>
                  <a:srgbClr val="404040"/>
                </a:solidFill>
                <a:latin typeface="Century Gothic"/>
                <a:cs typeface="Century Gothic"/>
              </a:rPr>
              <a:t>tab</a:t>
            </a:r>
            <a:r>
              <a:rPr sz="1200" spc="30" dirty="0">
                <a:solidFill>
                  <a:srgbClr val="404040"/>
                </a:solidFill>
                <a:latin typeface="Century Gothic"/>
                <a:cs typeface="Century Gothic"/>
              </a:rPr>
              <a:t> </a:t>
            </a:r>
            <a:r>
              <a:rPr sz="1200" dirty="0">
                <a:solidFill>
                  <a:srgbClr val="404040"/>
                </a:solidFill>
                <a:latin typeface="Century Gothic"/>
                <a:cs typeface="Century Gothic"/>
              </a:rPr>
              <a:t>names on</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2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5" dirty="0">
                <a:solidFill>
                  <a:srgbClr val="404040"/>
                </a:solidFill>
                <a:latin typeface="Century Gothic"/>
                <a:cs typeface="Century Gothic"/>
              </a:rPr>
              <a:t> </a:t>
            </a:r>
            <a:r>
              <a:rPr sz="1200" dirty="0">
                <a:solidFill>
                  <a:srgbClr val="404040"/>
                </a:solidFill>
                <a:latin typeface="Century Gothic"/>
                <a:cs typeface="Century Gothic"/>
              </a:rPr>
              <a:t>that</a:t>
            </a:r>
            <a:r>
              <a:rPr sz="1200" spc="30" dirty="0">
                <a:solidFill>
                  <a:srgbClr val="404040"/>
                </a:solidFill>
                <a:latin typeface="Century Gothic"/>
                <a:cs typeface="Century Gothic"/>
              </a:rPr>
              <a:t> </a:t>
            </a:r>
            <a:r>
              <a:rPr sz="1200" dirty="0">
                <a:solidFill>
                  <a:srgbClr val="404040"/>
                </a:solidFill>
                <a:latin typeface="Century Gothic"/>
                <a:cs typeface="Century Gothic"/>
              </a:rPr>
              <a:t>will</a:t>
            </a:r>
            <a:r>
              <a:rPr sz="1200" spc="-5" dirty="0">
                <a:solidFill>
                  <a:srgbClr val="404040"/>
                </a:solidFill>
                <a:latin typeface="Century Gothic"/>
                <a:cs typeface="Century Gothic"/>
              </a:rPr>
              <a:t> </a:t>
            </a:r>
            <a:r>
              <a:rPr sz="1200" dirty="0">
                <a:solidFill>
                  <a:srgbClr val="404040"/>
                </a:solidFill>
                <a:latin typeface="Century Gothic"/>
                <a:cs typeface="Century Gothic"/>
              </a:rPr>
              <a:t>be</a:t>
            </a:r>
            <a:r>
              <a:rPr sz="1200" spc="-35" dirty="0">
                <a:solidFill>
                  <a:srgbClr val="404040"/>
                </a:solidFill>
                <a:latin typeface="Century Gothic"/>
                <a:cs typeface="Century Gothic"/>
              </a:rPr>
              <a:t> </a:t>
            </a:r>
            <a:r>
              <a:rPr sz="1200" spc="-10" dirty="0">
                <a:solidFill>
                  <a:srgbClr val="404040"/>
                </a:solidFill>
                <a:latin typeface="Century Gothic"/>
                <a:cs typeface="Century Gothic"/>
              </a:rPr>
              <a:t>returned </a:t>
            </a:r>
            <a:r>
              <a:rPr sz="1200" dirty="0">
                <a:solidFill>
                  <a:srgbClr val="404040"/>
                </a:solidFill>
                <a:latin typeface="Century Gothic"/>
                <a:cs typeface="Century Gothic"/>
              </a:rPr>
              <a:t>to</a:t>
            </a:r>
            <a:r>
              <a:rPr sz="1200" spc="40" dirty="0">
                <a:solidFill>
                  <a:srgbClr val="404040"/>
                </a:solidFill>
                <a:latin typeface="Century Gothic"/>
                <a:cs typeface="Century Gothic"/>
              </a:rPr>
              <a:t> </a:t>
            </a:r>
            <a:r>
              <a:rPr sz="1200" spc="-20" dirty="0">
                <a:solidFill>
                  <a:srgbClr val="404040"/>
                </a:solidFill>
                <a:latin typeface="Century Gothic"/>
                <a:cs typeface="Century Gothic"/>
              </a:rPr>
              <a:t>CMMS</a:t>
            </a:r>
            <a:endParaRPr sz="1200" dirty="0">
              <a:latin typeface="Century Gothic"/>
              <a:cs typeface="Century Gothic"/>
            </a:endParaRPr>
          </a:p>
          <a:p>
            <a:pPr marL="756285" lvl="1" indent="-287655">
              <a:lnSpc>
                <a:spcPct val="100000"/>
              </a:lnSpc>
              <a:spcBef>
                <a:spcPts val="73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Return</a:t>
            </a:r>
            <a:r>
              <a:rPr sz="1200" spc="-1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5" dirty="0">
                <a:solidFill>
                  <a:srgbClr val="404040"/>
                </a:solidFill>
                <a:latin typeface="Century Gothic"/>
                <a:cs typeface="Century Gothic"/>
              </a:rPr>
              <a:t> </a:t>
            </a:r>
            <a:r>
              <a:rPr sz="1200" dirty="0">
                <a:solidFill>
                  <a:srgbClr val="404040"/>
                </a:solidFill>
                <a:latin typeface="Century Gothic"/>
                <a:cs typeface="Century Gothic"/>
              </a:rPr>
              <a:t>with</a:t>
            </a:r>
            <a:r>
              <a:rPr sz="1200" spc="5" dirty="0">
                <a:solidFill>
                  <a:srgbClr val="404040"/>
                </a:solidFill>
                <a:latin typeface="Century Gothic"/>
                <a:cs typeface="Century Gothic"/>
              </a:rPr>
              <a:t> </a:t>
            </a:r>
            <a:r>
              <a:rPr sz="1200" u="sng" dirty="0">
                <a:solidFill>
                  <a:srgbClr val="404040"/>
                </a:solidFill>
                <a:uFill>
                  <a:solidFill>
                    <a:srgbClr val="404040"/>
                  </a:solidFill>
                </a:uFill>
                <a:latin typeface="Century Gothic"/>
                <a:cs typeface="Century Gothic"/>
              </a:rPr>
              <a:t>only</a:t>
            </a:r>
            <a:r>
              <a:rPr sz="1200" spc="-30" dirty="0">
                <a:solidFill>
                  <a:srgbClr val="404040"/>
                </a:solidFill>
                <a:latin typeface="Century Gothic"/>
                <a:cs typeface="Century Gothic"/>
              </a:rPr>
              <a:t> </a:t>
            </a:r>
            <a:r>
              <a:rPr sz="1200" dirty="0">
                <a:solidFill>
                  <a:srgbClr val="404040"/>
                </a:solidFill>
                <a:latin typeface="Century Gothic"/>
                <a:cs typeface="Century Gothic"/>
              </a:rPr>
              <a:t>lines</a:t>
            </a:r>
            <a:r>
              <a:rPr sz="1200" spc="-45"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5" dirty="0">
                <a:solidFill>
                  <a:srgbClr val="404040"/>
                </a:solidFill>
                <a:latin typeface="Century Gothic"/>
                <a:cs typeface="Century Gothic"/>
              </a:rPr>
              <a:t> </a:t>
            </a:r>
            <a:r>
              <a:rPr sz="1200" dirty="0">
                <a:solidFill>
                  <a:srgbClr val="404040"/>
                </a:solidFill>
                <a:latin typeface="Century Gothic"/>
                <a:cs typeface="Century Gothic"/>
              </a:rPr>
              <a:t>needing</a:t>
            </a:r>
            <a:r>
              <a:rPr sz="1200" spc="-5" dirty="0">
                <a:solidFill>
                  <a:srgbClr val="404040"/>
                </a:solidFill>
                <a:latin typeface="Century Gothic"/>
                <a:cs typeface="Century Gothic"/>
              </a:rPr>
              <a:t> </a:t>
            </a:r>
            <a:r>
              <a:rPr sz="1200" dirty="0">
                <a:solidFill>
                  <a:srgbClr val="404040"/>
                </a:solidFill>
                <a:latin typeface="Century Gothic"/>
                <a:cs typeface="Century Gothic"/>
              </a:rPr>
              <a:t>GA</a:t>
            </a:r>
            <a:r>
              <a:rPr sz="1200" spc="-15" dirty="0">
                <a:solidFill>
                  <a:srgbClr val="404040"/>
                </a:solidFill>
                <a:latin typeface="Century Gothic"/>
                <a:cs typeface="Century Gothic"/>
              </a:rPr>
              <a:t> </a:t>
            </a:r>
            <a:r>
              <a:rPr sz="1200" spc="-10" dirty="0">
                <a:solidFill>
                  <a:srgbClr val="404040"/>
                </a:solidFill>
                <a:latin typeface="Century Gothic"/>
                <a:cs typeface="Century Gothic"/>
              </a:rPr>
              <a:t>classrooms</a:t>
            </a:r>
            <a:endParaRPr sz="1200" dirty="0">
              <a:latin typeface="Century Gothic"/>
              <a:cs typeface="Century Gothic"/>
            </a:endParaRPr>
          </a:p>
          <a:p>
            <a:pPr marL="756285" lvl="1" indent="-287655">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REQUIRED</a:t>
            </a:r>
            <a:r>
              <a:rPr sz="1200" spc="-50" dirty="0">
                <a:solidFill>
                  <a:srgbClr val="404040"/>
                </a:solidFill>
                <a:latin typeface="Century Gothic"/>
                <a:cs typeface="Century Gothic"/>
              </a:rPr>
              <a:t> </a:t>
            </a:r>
            <a:r>
              <a:rPr sz="1200" dirty="0">
                <a:solidFill>
                  <a:srgbClr val="404040"/>
                </a:solidFill>
                <a:latin typeface="Century Gothic"/>
                <a:cs typeface="Century Gothic"/>
              </a:rPr>
              <a:t>last</a:t>
            </a:r>
            <a:r>
              <a:rPr sz="1200" spc="-20" dirty="0">
                <a:solidFill>
                  <a:srgbClr val="404040"/>
                </a:solidFill>
                <a:latin typeface="Century Gothic"/>
                <a:cs typeface="Century Gothic"/>
              </a:rPr>
              <a:t> </a:t>
            </a:r>
            <a:r>
              <a:rPr sz="1200" dirty="0">
                <a:solidFill>
                  <a:srgbClr val="404040"/>
                </a:solidFill>
                <a:latin typeface="Century Gothic"/>
                <a:cs typeface="Century Gothic"/>
              </a:rPr>
              <a:t>yellow</a:t>
            </a:r>
            <a:r>
              <a:rPr sz="1200" spc="-30" dirty="0">
                <a:solidFill>
                  <a:srgbClr val="404040"/>
                </a:solidFill>
                <a:latin typeface="Century Gothic"/>
                <a:cs typeface="Century Gothic"/>
              </a:rPr>
              <a:t> </a:t>
            </a:r>
            <a:r>
              <a:rPr sz="1200" dirty="0">
                <a:solidFill>
                  <a:srgbClr val="404040"/>
                </a:solidFill>
                <a:latin typeface="Century Gothic"/>
                <a:cs typeface="Century Gothic"/>
              </a:rPr>
              <a:t>column:</a:t>
            </a:r>
            <a:r>
              <a:rPr sz="1200" spc="-30" dirty="0">
                <a:solidFill>
                  <a:srgbClr val="404040"/>
                </a:solidFill>
                <a:latin typeface="Century Gothic"/>
                <a:cs typeface="Century Gothic"/>
              </a:rPr>
              <a:t> </a:t>
            </a:r>
            <a:r>
              <a:rPr sz="1200" dirty="0">
                <a:solidFill>
                  <a:srgbClr val="404040"/>
                </a:solidFill>
                <a:latin typeface="Century Gothic"/>
                <a:cs typeface="Century Gothic"/>
              </a:rPr>
              <a:t>Projected</a:t>
            </a:r>
            <a:r>
              <a:rPr sz="1200" spc="25" dirty="0">
                <a:solidFill>
                  <a:srgbClr val="404040"/>
                </a:solidFill>
                <a:latin typeface="Century Gothic"/>
                <a:cs typeface="Century Gothic"/>
              </a:rPr>
              <a:t> </a:t>
            </a:r>
            <a:r>
              <a:rPr sz="1200" dirty="0">
                <a:solidFill>
                  <a:srgbClr val="404040"/>
                </a:solidFill>
                <a:latin typeface="Century Gothic"/>
                <a:cs typeface="Century Gothic"/>
              </a:rPr>
              <a:t>Enrollment</a:t>
            </a:r>
            <a:r>
              <a:rPr sz="1200" spc="-25" dirty="0">
                <a:solidFill>
                  <a:srgbClr val="404040"/>
                </a:solidFill>
                <a:latin typeface="Century Gothic"/>
                <a:cs typeface="Century Gothic"/>
              </a:rPr>
              <a:t> </a:t>
            </a:r>
            <a:r>
              <a:rPr sz="1200" dirty="0">
                <a:solidFill>
                  <a:srgbClr val="404040"/>
                </a:solidFill>
                <a:latin typeface="Century Gothic"/>
                <a:cs typeface="Century Gothic"/>
              </a:rPr>
              <a:t>needed</a:t>
            </a:r>
            <a:r>
              <a:rPr sz="1200" spc="-20" dirty="0">
                <a:solidFill>
                  <a:srgbClr val="404040"/>
                </a:solidFill>
                <a:latin typeface="Century Gothic"/>
                <a:cs typeface="Century Gothic"/>
              </a:rPr>
              <a:t> </a:t>
            </a:r>
            <a:r>
              <a:rPr sz="1200" dirty="0">
                <a:solidFill>
                  <a:srgbClr val="404040"/>
                </a:solidFill>
                <a:latin typeface="Century Gothic"/>
                <a:cs typeface="Century Gothic"/>
              </a:rPr>
              <a:t>for ALL</a:t>
            </a:r>
            <a:r>
              <a:rPr sz="1200" spc="-15" dirty="0">
                <a:solidFill>
                  <a:srgbClr val="404040"/>
                </a:solidFill>
                <a:latin typeface="Century Gothic"/>
                <a:cs typeface="Century Gothic"/>
              </a:rPr>
              <a:t> </a:t>
            </a:r>
            <a:r>
              <a:rPr sz="1200" dirty="0">
                <a:solidFill>
                  <a:srgbClr val="404040"/>
                </a:solidFill>
                <a:latin typeface="Century Gothic"/>
                <a:cs typeface="Century Gothic"/>
              </a:rPr>
              <a:t>room</a:t>
            </a:r>
            <a:r>
              <a:rPr sz="1200" spc="20" dirty="0">
                <a:solidFill>
                  <a:srgbClr val="404040"/>
                </a:solidFill>
                <a:latin typeface="Century Gothic"/>
                <a:cs typeface="Century Gothic"/>
              </a:rPr>
              <a:t> </a:t>
            </a:r>
            <a:r>
              <a:rPr sz="1200" spc="-10" dirty="0">
                <a:solidFill>
                  <a:srgbClr val="404040"/>
                </a:solidFill>
                <a:latin typeface="Century Gothic"/>
                <a:cs typeface="Century Gothic"/>
              </a:rPr>
              <a:t>requests</a:t>
            </a:r>
            <a:endParaRPr sz="1200" dirty="0">
              <a:latin typeface="Century Gothic"/>
              <a:cs typeface="Century Gothic"/>
            </a:endParaRPr>
          </a:p>
          <a:p>
            <a:pPr marL="756285" marR="5080" lvl="1" indent="-287020">
              <a:lnSpc>
                <a:spcPts val="1160"/>
              </a:lnSpc>
              <a:spcBef>
                <a:spcPts val="980"/>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red columns</a:t>
            </a:r>
            <a:r>
              <a:rPr sz="1200" spc="-40"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Active</a:t>
            </a:r>
            <a:r>
              <a:rPr sz="1200" spc="15" dirty="0">
                <a:solidFill>
                  <a:srgbClr val="404040"/>
                </a:solidFill>
                <a:latin typeface="Century Gothic"/>
                <a:cs typeface="Century Gothic"/>
              </a:rPr>
              <a:t> </a:t>
            </a:r>
            <a:r>
              <a:rPr sz="1200" dirty="0">
                <a:solidFill>
                  <a:srgbClr val="404040"/>
                </a:solidFill>
                <a:latin typeface="Century Gothic"/>
                <a:cs typeface="Century Gothic"/>
              </a:rPr>
              <a:t>Learning</a:t>
            </a:r>
            <a:r>
              <a:rPr sz="1200" spc="10" dirty="0">
                <a:solidFill>
                  <a:srgbClr val="404040"/>
                </a:solidFill>
                <a:latin typeface="Century Gothic"/>
                <a:cs typeface="Century Gothic"/>
              </a:rPr>
              <a:t> </a:t>
            </a:r>
            <a:r>
              <a:rPr sz="1200" dirty="0">
                <a:solidFill>
                  <a:srgbClr val="404040"/>
                </a:solidFill>
                <a:latin typeface="Century Gothic"/>
                <a:cs typeface="Century Gothic"/>
              </a:rPr>
              <a:t>Classrooms</a:t>
            </a:r>
            <a:r>
              <a:rPr sz="1200" spc="-25" dirty="0">
                <a:solidFill>
                  <a:srgbClr val="404040"/>
                </a:solidFill>
                <a:latin typeface="Century Gothic"/>
                <a:cs typeface="Century Gothic"/>
              </a:rPr>
              <a:t> </a:t>
            </a:r>
            <a:r>
              <a:rPr sz="1200" dirty="0">
                <a:solidFill>
                  <a:srgbClr val="404040"/>
                </a:solidFill>
                <a:latin typeface="Century Gothic"/>
                <a:cs typeface="Century Gothic"/>
              </a:rPr>
              <a:t>(ALC):</a:t>
            </a:r>
            <a:r>
              <a:rPr sz="1200" spc="20" dirty="0">
                <a:solidFill>
                  <a:srgbClr val="404040"/>
                </a:solidFill>
                <a:latin typeface="Century Gothic"/>
                <a:cs typeface="Century Gothic"/>
              </a:rPr>
              <a:t> </a:t>
            </a:r>
            <a:r>
              <a:rPr sz="1200" dirty="0">
                <a:solidFill>
                  <a:srgbClr val="404040"/>
                </a:solidFill>
                <a:latin typeface="Century Gothic"/>
                <a:cs typeface="Century Gothic"/>
              </a:rPr>
              <a:t>These</a:t>
            </a:r>
            <a:r>
              <a:rPr sz="1200" spc="-5" dirty="0">
                <a:solidFill>
                  <a:srgbClr val="404040"/>
                </a:solidFill>
                <a:latin typeface="Century Gothic"/>
                <a:cs typeface="Century Gothic"/>
              </a:rPr>
              <a:t> </a:t>
            </a:r>
            <a:r>
              <a:rPr sz="1200" dirty="0">
                <a:solidFill>
                  <a:srgbClr val="404040"/>
                </a:solidFill>
                <a:latin typeface="Century Gothic"/>
                <a:cs typeface="Century Gothic"/>
              </a:rPr>
              <a:t>are</a:t>
            </a:r>
            <a:r>
              <a:rPr sz="1200" spc="-5" dirty="0">
                <a:solidFill>
                  <a:srgbClr val="404040"/>
                </a:solidFill>
                <a:latin typeface="Century Gothic"/>
                <a:cs typeface="Century Gothic"/>
              </a:rPr>
              <a:t> </a:t>
            </a:r>
            <a:r>
              <a:rPr sz="1200" dirty="0">
                <a:solidFill>
                  <a:srgbClr val="404040"/>
                </a:solidFill>
                <a:latin typeface="Century Gothic"/>
                <a:cs typeface="Century Gothic"/>
              </a:rPr>
              <a:t>for</a:t>
            </a:r>
            <a:r>
              <a:rPr sz="1200" spc="15" dirty="0">
                <a:solidFill>
                  <a:srgbClr val="404040"/>
                </a:solidFill>
                <a:latin typeface="Century Gothic"/>
                <a:cs typeface="Century Gothic"/>
              </a:rPr>
              <a:t> </a:t>
            </a:r>
            <a:r>
              <a:rPr sz="1200" dirty="0">
                <a:solidFill>
                  <a:srgbClr val="404040"/>
                </a:solidFill>
                <a:latin typeface="Century Gothic"/>
                <a:cs typeface="Century Gothic"/>
              </a:rPr>
              <a:t>iFlex</a:t>
            </a:r>
            <a:r>
              <a:rPr sz="1200" spc="-25" dirty="0">
                <a:solidFill>
                  <a:srgbClr val="404040"/>
                </a:solidFill>
                <a:latin typeface="Century Gothic"/>
                <a:cs typeface="Century Gothic"/>
              </a:rPr>
              <a:t> </a:t>
            </a:r>
            <a:r>
              <a:rPr sz="1200" dirty="0">
                <a:solidFill>
                  <a:srgbClr val="404040"/>
                </a:solidFill>
                <a:latin typeface="Century Gothic"/>
                <a:cs typeface="Century Gothic"/>
              </a:rPr>
              <a:t>&amp;</a:t>
            </a:r>
            <a:r>
              <a:rPr sz="1200" spc="-5" dirty="0">
                <a:solidFill>
                  <a:srgbClr val="404040"/>
                </a:solidFill>
                <a:latin typeface="Century Gothic"/>
                <a:cs typeface="Century Gothic"/>
              </a:rPr>
              <a:t> </a:t>
            </a:r>
            <a:r>
              <a:rPr sz="1200" dirty="0">
                <a:solidFill>
                  <a:srgbClr val="404040"/>
                </a:solidFill>
                <a:latin typeface="Century Gothic"/>
                <a:cs typeface="Century Gothic"/>
              </a:rPr>
              <a:t>CIF</a:t>
            </a:r>
            <a:r>
              <a:rPr sz="1200" spc="-20" dirty="0">
                <a:solidFill>
                  <a:srgbClr val="404040"/>
                </a:solidFill>
                <a:latin typeface="Century Gothic"/>
                <a:cs typeface="Century Gothic"/>
              </a:rPr>
              <a:t> </a:t>
            </a:r>
            <a:r>
              <a:rPr sz="1200" dirty="0">
                <a:solidFill>
                  <a:srgbClr val="404040"/>
                </a:solidFill>
                <a:latin typeface="Century Gothic"/>
                <a:cs typeface="Century Gothic"/>
              </a:rPr>
              <a:t>requests only</a:t>
            </a:r>
            <a:r>
              <a:rPr sz="1200" spc="-25" dirty="0">
                <a:solidFill>
                  <a:srgbClr val="404040"/>
                </a:solidFill>
                <a:latin typeface="Century Gothic"/>
                <a:cs typeface="Century Gothic"/>
              </a:rPr>
              <a:t> </a:t>
            </a:r>
            <a:r>
              <a:rPr sz="1200" dirty="0">
                <a:solidFill>
                  <a:srgbClr val="404040"/>
                </a:solidFill>
                <a:latin typeface="Century Gothic"/>
                <a:cs typeface="Century Gothic"/>
              </a:rPr>
              <a:t>(as</a:t>
            </a:r>
            <a:r>
              <a:rPr sz="1200" spc="20" dirty="0">
                <a:solidFill>
                  <a:srgbClr val="404040"/>
                </a:solidFill>
                <a:latin typeface="Century Gothic"/>
                <a:cs typeface="Century Gothic"/>
              </a:rPr>
              <a:t> </a:t>
            </a:r>
            <a:r>
              <a:rPr sz="1200" dirty="0">
                <a:solidFill>
                  <a:srgbClr val="404040"/>
                </a:solidFill>
                <a:latin typeface="Century Gothic"/>
                <a:cs typeface="Century Gothic"/>
              </a:rPr>
              <a:t>there</a:t>
            </a:r>
            <a:r>
              <a:rPr sz="1200" spc="20" dirty="0">
                <a:solidFill>
                  <a:srgbClr val="404040"/>
                </a:solidFill>
                <a:latin typeface="Century Gothic"/>
                <a:cs typeface="Century Gothic"/>
              </a:rPr>
              <a:t> </a:t>
            </a:r>
            <a:r>
              <a:rPr sz="1200" dirty="0">
                <a:solidFill>
                  <a:srgbClr val="404040"/>
                </a:solidFill>
                <a:latin typeface="Century Gothic"/>
                <a:cs typeface="Century Gothic"/>
              </a:rPr>
              <a:t>is</a:t>
            </a:r>
            <a:r>
              <a:rPr sz="1200" spc="-15" dirty="0">
                <a:solidFill>
                  <a:srgbClr val="404040"/>
                </a:solidFill>
                <a:latin typeface="Century Gothic"/>
                <a:cs typeface="Century Gothic"/>
              </a:rPr>
              <a:t> </a:t>
            </a:r>
            <a:r>
              <a:rPr sz="1200" dirty="0">
                <a:solidFill>
                  <a:srgbClr val="404040"/>
                </a:solidFill>
                <a:latin typeface="Century Gothic"/>
                <a:cs typeface="Century Gothic"/>
              </a:rPr>
              <a:t>no longer</a:t>
            </a:r>
            <a:r>
              <a:rPr sz="1200" spc="-5" dirty="0">
                <a:solidFill>
                  <a:srgbClr val="404040"/>
                </a:solidFill>
                <a:latin typeface="Century Gothic"/>
                <a:cs typeface="Century Gothic"/>
              </a:rPr>
              <a:t> </a:t>
            </a:r>
            <a:r>
              <a:rPr sz="1200" spc="-50" dirty="0">
                <a:solidFill>
                  <a:srgbClr val="404040"/>
                </a:solidFill>
                <a:latin typeface="Century Gothic"/>
                <a:cs typeface="Century Gothic"/>
              </a:rPr>
              <a:t>a </a:t>
            </a:r>
            <a:r>
              <a:rPr sz="1200" dirty="0">
                <a:solidFill>
                  <a:srgbClr val="404040"/>
                </a:solidFill>
                <a:latin typeface="Century Gothic"/>
                <a:cs typeface="Century Gothic"/>
              </a:rPr>
              <a:t>separate</a:t>
            </a:r>
            <a:r>
              <a:rPr sz="1200" spc="20" dirty="0">
                <a:solidFill>
                  <a:srgbClr val="404040"/>
                </a:solidFill>
                <a:latin typeface="Century Gothic"/>
                <a:cs typeface="Century Gothic"/>
              </a:rPr>
              <a:t> </a:t>
            </a:r>
            <a:r>
              <a:rPr sz="1200" dirty="0">
                <a:solidFill>
                  <a:srgbClr val="404040"/>
                </a:solidFill>
                <a:latin typeface="Century Gothic"/>
                <a:cs typeface="Century Gothic"/>
              </a:rPr>
              <a:t>webform</a:t>
            </a:r>
            <a:r>
              <a:rPr sz="1200" spc="-15" dirty="0">
                <a:solidFill>
                  <a:srgbClr val="404040"/>
                </a:solidFill>
                <a:latin typeface="Century Gothic"/>
                <a:cs typeface="Century Gothic"/>
              </a:rPr>
              <a:t> </a:t>
            </a:r>
            <a:r>
              <a:rPr sz="1200" dirty="0">
                <a:solidFill>
                  <a:srgbClr val="404040"/>
                </a:solidFill>
                <a:latin typeface="Century Gothic"/>
                <a:cs typeface="Century Gothic"/>
              </a:rPr>
              <a:t>to</a:t>
            </a:r>
            <a:r>
              <a:rPr sz="1200" spc="15" dirty="0">
                <a:solidFill>
                  <a:srgbClr val="404040"/>
                </a:solidFill>
                <a:latin typeface="Century Gothic"/>
                <a:cs typeface="Century Gothic"/>
              </a:rPr>
              <a:t> </a:t>
            </a:r>
            <a:r>
              <a:rPr sz="1200" dirty="0">
                <a:solidFill>
                  <a:srgbClr val="404040"/>
                </a:solidFill>
                <a:latin typeface="Century Gothic"/>
                <a:cs typeface="Century Gothic"/>
              </a:rPr>
              <a:t>submit). </a:t>
            </a:r>
            <a:r>
              <a:rPr sz="1200" b="1" dirty="0">
                <a:solidFill>
                  <a:srgbClr val="404040"/>
                </a:solidFill>
                <a:latin typeface="Century Gothic"/>
                <a:cs typeface="Century Gothic"/>
              </a:rPr>
              <a:t>If</a:t>
            </a:r>
            <a:r>
              <a:rPr sz="1200" b="1" spc="-1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10" dirty="0">
                <a:solidFill>
                  <a:srgbClr val="404040"/>
                </a:solidFill>
                <a:latin typeface="Century Gothic"/>
                <a:cs typeface="Century Gothic"/>
              </a:rPr>
              <a:t> </a:t>
            </a:r>
            <a:r>
              <a:rPr sz="1200" b="1" dirty="0">
                <a:solidFill>
                  <a:srgbClr val="404040"/>
                </a:solidFill>
                <a:latin typeface="Century Gothic"/>
                <a:cs typeface="Century Gothic"/>
              </a:rPr>
              <a:t>do</a:t>
            </a:r>
            <a:r>
              <a:rPr sz="1200" b="1" spc="-20" dirty="0">
                <a:solidFill>
                  <a:srgbClr val="404040"/>
                </a:solidFill>
                <a:latin typeface="Century Gothic"/>
                <a:cs typeface="Century Gothic"/>
              </a:rPr>
              <a:t> </a:t>
            </a:r>
            <a:r>
              <a:rPr sz="1200" b="1" dirty="0">
                <a:solidFill>
                  <a:srgbClr val="404040"/>
                </a:solidFill>
                <a:latin typeface="Century Gothic"/>
                <a:cs typeface="Century Gothic"/>
              </a:rPr>
              <a:t>not</a:t>
            </a:r>
            <a:r>
              <a:rPr sz="1200" b="1" spc="-10" dirty="0">
                <a:solidFill>
                  <a:srgbClr val="404040"/>
                </a:solidFill>
                <a:latin typeface="Century Gothic"/>
                <a:cs typeface="Century Gothic"/>
              </a:rPr>
              <a:t> </a:t>
            </a:r>
            <a:r>
              <a:rPr sz="1200" b="1" dirty="0">
                <a:solidFill>
                  <a:srgbClr val="404040"/>
                </a:solidFill>
                <a:latin typeface="Century Gothic"/>
                <a:cs typeface="Century Gothic"/>
              </a:rPr>
              <a:t>complete</a:t>
            </a:r>
            <a:r>
              <a:rPr sz="1200" b="1" spc="-40" dirty="0">
                <a:solidFill>
                  <a:srgbClr val="404040"/>
                </a:solidFill>
                <a:latin typeface="Century Gothic"/>
                <a:cs typeface="Century Gothic"/>
              </a:rPr>
              <a:t> </a:t>
            </a:r>
            <a:r>
              <a:rPr sz="1200" b="1" dirty="0">
                <a:solidFill>
                  <a:srgbClr val="404040"/>
                </a:solidFill>
                <a:latin typeface="Century Gothic"/>
                <a:cs typeface="Century Gothic"/>
              </a:rPr>
              <a:t>either</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orange</a:t>
            </a:r>
            <a:r>
              <a:rPr sz="1200" b="1" spc="-25" dirty="0">
                <a:solidFill>
                  <a:srgbClr val="404040"/>
                </a:solidFill>
                <a:latin typeface="Century Gothic"/>
                <a:cs typeface="Century Gothic"/>
              </a:rPr>
              <a:t> </a:t>
            </a:r>
            <a:r>
              <a:rPr sz="1200" b="1" dirty="0">
                <a:solidFill>
                  <a:srgbClr val="404040"/>
                </a:solidFill>
                <a:latin typeface="Century Gothic"/>
                <a:cs typeface="Century Gothic"/>
              </a:rPr>
              <a:t>column</a:t>
            </a:r>
            <a:r>
              <a:rPr sz="1200" b="1" spc="-20" dirty="0">
                <a:solidFill>
                  <a:srgbClr val="404040"/>
                </a:solidFill>
                <a:latin typeface="Century Gothic"/>
                <a:cs typeface="Century Gothic"/>
              </a:rPr>
              <a:t> </a:t>
            </a:r>
            <a:r>
              <a:rPr sz="1200" b="1" dirty="0">
                <a:solidFill>
                  <a:srgbClr val="404040"/>
                </a:solidFill>
                <a:latin typeface="Century Gothic"/>
                <a:cs typeface="Century Gothic"/>
              </a:rPr>
              <a:t>for</a:t>
            </a:r>
            <a:r>
              <a:rPr sz="1200" b="1" spc="-10" dirty="0">
                <a:solidFill>
                  <a:srgbClr val="404040"/>
                </a:solidFill>
                <a:latin typeface="Century Gothic"/>
                <a:cs typeface="Century Gothic"/>
              </a:rPr>
              <a:t> </a:t>
            </a:r>
            <a:r>
              <a:rPr sz="1200" b="1" dirty="0">
                <a:solidFill>
                  <a:srgbClr val="404040"/>
                </a:solidFill>
                <a:latin typeface="Century Gothic"/>
                <a:cs typeface="Century Gothic"/>
              </a:rPr>
              <a:t>an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ALC</a:t>
            </a:r>
            <a:r>
              <a:rPr sz="1200" b="1" spc="-15" dirty="0">
                <a:solidFill>
                  <a:srgbClr val="404040"/>
                </a:solidFill>
                <a:latin typeface="Century Gothic"/>
                <a:cs typeface="Century Gothic"/>
              </a:rPr>
              <a:t> </a:t>
            </a:r>
            <a:r>
              <a:rPr sz="1200" b="1" dirty="0">
                <a:solidFill>
                  <a:srgbClr val="404040"/>
                </a:solidFill>
                <a:latin typeface="Century Gothic"/>
                <a:cs typeface="Century Gothic"/>
              </a:rPr>
              <a:t>space,</a:t>
            </a:r>
            <a:r>
              <a:rPr sz="1200" b="1" spc="-3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5" dirty="0">
                <a:solidFill>
                  <a:srgbClr val="404040"/>
                </a:solidFill>
                <a:latin typeface="Century Gothic"/>
                <a:cs typeface="Century Gothic"/>
              </a:rPr>
              <a:t> </a:t>
            </a:r>
            <a:r>
              <a:rPr sz="1200" b="1" dirty="0">
                <a:solidFill>
                  <a:srgbClr val="404040"/>
                </a:solidFill>
                <a:latin typeface="Century Gothic"/>
                <a:cs typeface="Century Gothic"/>
              </a:rPr>
              <a:t>may</a:t>
            </a:r>
            <a:r>
              <a:rPr sz="1200" b="1" spc="-10" dirty="0">
                <a:solidFill>
                  <a:srgbClr val="404040"/>
                </a:solidFill>
                <a:latin typeface="Century Gothic"/>
                <a:cs typeface="Century Gothic"/>
              </a:rPr>
              <a:t> </a:t>
            </a:r>
            <a:r>
              <a:rPr sz="1200" b="1" dirty="0">
                <a:solidFill>
                  <a:srgbClr val="404040"/>
                </a:solidFill>
                <a:latin typeface="Century Gothic"/>
                <a:cs typeface="Century Gothic"/>
              </a:rPr>
              <a:t>miss</a:t>
            </a:r>
            <a:r>
              <a:rPr sz="1200" b="1" spc="-25" dirty="0">
                <a:solidFill>
                  <a:srgbClr val="404040"/>
                </a:solidFill>
                <a:latin typeface="Century Gothic"/>
                <a:cs typeface="Century Gothic"/>
              </a:rPr>
              <a:t> </a:t>
            </a:r>
            <a:r>
              <a:rPr sz="1200" b="1" dirty="0">
                <a:solidFill>
                  <a:srgbClr val="404040"/>
                </a:solidFill>
                <a:latin typeface="Century Gothic"/>
                <a:cs typeface="Century Gothic"/>
              </a:rPr>
              <a:t>out</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that</a:t>
            </a:r>
            <a:r>
              <a:rPr sz="1200" b="1" spc="-10" dirty="0">
                <a:solidFill>
                  <a:srgbClr val="404040"/>
                </a:solidFill>
                <a:latin typeface="Century Gothic"/>
                <a:cs typeface="Century Gothic"/>
              </a:rPr>
              <a:t> space/ </a:t>
            </a:r>
            <a:r>
              <a:rPr sz="1200" b="1" dirty="0">
                <a:solidFill>
                  <a:srgbClr val="404040"/>
                </a:solidFill>
                <a:latin typeface="Century Gothic"/>
                <a:cs typeface="Century Gothic"/>
              </a:rPr>
              <a:t>those</a:t>
            </a:r>
            <a:r>
              <a:rPr sz="1200" b="1" spc="-40" dirty="0">
                <a:solidFill>
                  <a:srgbClr val="404040"/>
                </a:solidFill>
                <a:latin typeface="Century Gothic"/>
                <a:cs typeface="Century Gothic"/>
              </a:rPr>
              <a:t> </a:t>
            </a:r>
            <a:r>
              <a:rPr sz="1200" b="1" spc="-10" dirty="0">
                <a:solidFill>
                  <a:srgbClr val="404040"/>
                </a:solidFill>
                <a:latin typeface="Century Gothic"/>
                <a:cs typeface="Century Gothic"/>
              </a:rPr>
              <a:t>spaces.</a:t>
            </a:r>
            <a:endParaRPr sz="1200" dirty="0">
              <a:latin typeface="Century Gothic"/>
              <a:cs typeface="Century Gothic"/>
            </a:endParaRPr>
          </a:p>
          <a:p>
            <a:pPr marL="756285" lvl="1" indent="-287020">
              <a:lnSpc>
                <a:spcPct val="100000"/>
              </a:lnSpc>
              <a:spcBef>
                <a:spcPts val="715"/>
              </a:spcBef>
              <a:buClr>
                <a:srgbClr val="F5A307"/>
              </a:buClr>
              <a:buSzPct val="79166"/>
              <a:buFont typeface="Wingdings 3"/>
              <a:buChar char=""/>
              <a:tabLst>
                <a:tab pos="756285" algn="l"/>
                <a:tab pos="756920" algn="l"/>
              </a:tabLst>
            </a:pPr>
            <a:r>
              <a:rPr sz="1200" b="1" dirty="0">
                <a:solidFill>
                  <a:srgbClr val="00AF50"/>
                </a:solidFill>
                <a:latin typeface="Century Gothic"/>
                <a:cs typeface="Century Gothic"/>
              </a:rPr>
              <a:t>If</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your room</a:t>
            </a:r>
            <a:r>
              <a:rPr sz="1200" b="1" spc="-25" dirty="0">
                <a:solidFill>
                  <a:srgbClr val="00AF50"/>
                </a:solidFill>
                <a:latin typeface="Century Gothic"/>
                <a:cs typeface="Century Gothic"/>
              </a:rPr>
              <a:t> </a:t>
            </a:r>
            <a:r>
              <a:rPr sz="1200" b="1" dirty="0">
                <a:solidFill>
                  <a:srgbClr val="00AF50"/>
                </a:solidFill>
                <a:latin typeface="Century Gothic"/>
                <a:cs typeface="Century Gothic"/>
              </a:rPr>
              <a:t>rolled</a:t>
            </a:r>
            <a:r>
              <a:rPr sz="1200" b="1" spc="-20" dirty="0">
                <a:solidFill>
                  <a:srgbClr val="00AF50"/>
                </a:solidFill>
                <a:latin typeface="Century Gothic"/>
                <a:cs typeface="Century Gothic"/>
              </a:rPr>
              <a:t> </a:t>
            </a:r>
            <a:r>
              <a:rPr sz="1200" b="1" dirty="0">
                <a:solidFill>
                  <a:srgbClr val="00AF50"/>
                </a:solidFill>
                <a:latin typeface="Century Gothic"/>
                <a:cs typeface="Century Gothic"/>
              </a:rPr>
              <a:t>and</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a:t>
            </a:r>
            <a:r>
              <a:rPr sz="1200" b="1" spc="-5" dirty="0">
                <a:solidFill>
                  <a:srgbClr val="00AF50"/>
                </a:solidFill>
                <a:latin typeface="Century Gothic"/>
                <a:cs typeface="Century Gothic"/>
              </a:rPr>
              <a:t> </a:t>
            </a:r>
            <a:r>
              <a:rPr sz="1200" b="1" dirty="0">
                <a:solidFill>
                  <a:srgbClr val="00AF50"/>
                </a:solidFill>
                <a:latin typeface="Century Gothic"/>
                <a:cs typeface="Century Gothic"/>
              </a:rPr>
              <a:t>are</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requesting</a:t>
            </a:r>
            <a:r>
              <a:rPr sz="1200" b="1" spc="-5" dirty="0">
                <a:solidFill>
                  <a:srgbClr val="00AF50"/>
                </a:solidFill>
                <a:latin typeface="Century Gothic"/>
                <a:cs typeface="Century Gothic"/>
              </a:rPr>
              <a:t> </a:t>
            </a:r>
            <a:r>
              <a:rPr sz="1200" b="1" dirty="0">
                <a:solidFill>
                  <a:srgbClr val="00AF50"/>
                </a:solidFill>
                <a:latin typeface="Century Gothic"/>
                <a:cs typeface="Century Gothic"/>
              </a:rPr>
              <a:t>a</a:t>
            </a:r>
            <a:r>
              <a:rPr sz="1200" b="1" spc="-25" dirty="0">
                <a:solidFill>
                  <a:srgbClr val="00AF50"/>
                </a:solidFill>
                <a:latin typeface="Century Gothic"/>
                <a:cs typeface="Century Gothic"/>
              </a:rPr>
              <a:t> </a:t>
            </a:r>
            <a:r>
              <a:rPr sz="1200" b="1" dirty="0">
                <a:solidFill>
                  <a:srgbClr val="00AF50"/>
                </a:solidFill>
                <a:latin typeface="Century Gothic"/>
                <a:cs typeface="Century Gothic"/>
              </a:rPr>
              <a:t>change,</a:t>
            </a:r>
            <a:r>
              <a:rPr sz="1200" b="1" spc="-10" dirty="0">
                <a:solidFill>
                  <a:srgbClr val="00AF50"/>
                </a:solidFill>
                <a:latin typeface="Century Gothic"/>
                <a:cs typeface="Century Gothic"/>
              </a:rPr>
              <a:t> </a:t>
            </a:r>
            <a:r>
              <a:rPr sz="1200" b="1" dirty="0">
                <a:solidFill>
                  <a:srgbClr val="00AF50"/>
                </a:solidFill>
                <a:latin typeface="Century Gothic"/>
                <a:cs typeface="Century Gothic"/>
              </a:rPr>
              <a:t>please</a:t>
            </a:r>
            <a:r>
              <a:rPr sz="1200" b="1" spc="-30" dirty="0">
                <a:solidFill>
                  <a:srgbClr val="00AF50"/>
                </a:solidFill>
                <a:latin typeface="Century Gothic"/>
                <a:cs typeface="Century Gothic"/>
              </a:rPr>
              <a:t> </a:t>
            </a:r>
            <a:r>
              <a:rPr sz="1200" b="1" dirty="0">
                <a:solidFill>
                  <a:srgbClr val="00AF50"/>
                </a:solidFill>
                <a:latin typeface="Century Gothic"/>
                <a:cs typeface="Century Gothic"/>
              </a:rPr>
              <a:t>put</a:t>
            </a:r>
            <a:r>
              <a:rPr sz="1200" b="1" spc="-15" dirty="0">
                <a:solidFill>
                  <a:srgbClr val="00AF50"/>
                </a:solidFill>
                <a:latin typeface="Century Gothic"/>
                <a:cs typeface="Century Gothic"/>
              </a:rPr>
              <a:t> </a:t>
            </a:r>
            <a:r>
              <a:rPr sz="1200" b="1" dirty="0">
                <a:solidFill>
                  <a:srgbClr val="00AF50"/>
                </a:solidFill>
                <a:latin typeface="Century Gothic"/>
                <a:cs typeface="Century Gothic"/>
              </a:rPr>
              <a:t>“new</a:t>
            </a:r>
            <a:r>
              <a:rPr sz="1200" b="1" spc="5"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requested”</a:t>
            </a:r>
            <a:r>
              <a:rPr sz="1200" b="1" spc="-35" dirty="0">
                <a:solidFill>
                  <a:srgbClr val="00AF50"/>
                </a:solidFill>
                <a:latin typeface="Century Gothic"/>
                <a:cs typeface="Century Gothic"/>
              </a:rPr>
              <a:t> </a:t>
            </a:r>
            <a:r>
              <a:rPr sz="1200" b="1" dirty="0">
                <a:solidFill>
                  <a:srgbClr val="00AF50"/>
                </a:solidFill>
                <a:latin typeface="Century Gothic"/>
                <a:cs typeface="Century Gothic"/>
              </a:rPr>
              <a:t>in</a:t>
            </a:r>
            <a:r>
              <a:rPr sz="1200" b="1" spc="5" dirty="0">
                <a:solidFill>
                  <a:srgbClr val="00AF50"/>
                </a:solidFill>
                <a:latin typeface="Century Gothic"/>
                <a:cs typeface="Century Gothic"/>
              </a:rPr>
              <a:t> </a:t>
            </a:r>
            <a:r>
              <a:rPr sz="1200" b="1" dirty="0">
                <a:solidFill>
                  <a:srgbClr val="00AF50"/>
                </a:solidFill>
                <a:latin typeface="Century Gothic"/>
                <a:cs typeface="Century Gothic"/>
              </a:rPr>
              <a:t>the</a:t>
            </a:r>
            <a:r>
              <a:rPr sz="1200" b="1" spc="-5" dirty="0">
                <a:solidFill>
                  <a:srgbClr val="00AF50"/>
                </a:solidFill>
                <a:latin typeface="Century Gothic"/>
                <a:cs typeface="Century Gothic"/>
              </a:rPr>
              <a:t> </a:t>
            </a:r>
            <a:r>
              <a:rPr sz="1200" b="1" dirty="0">
                <a:solidFill>
                  <a:srgbClr val="00AF50"/>
                </a:solidFill>
                <a:latin typeface="Century Gothic"/>
                <a:cs typeface="Century Gothic"/>
              </a:rPr>
              <a:t>yellow</a:t>
            </a:r>
            <a:r>
              <a:rPr sz="1200" b="1" spc="-10"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a:t>
            </a:r>
            <a:r>
              <a:rPr sz="1200" b="1" spc="-5" dirty="0">
                <a:solidFill>
                  <a:srgbClr val="00AF50"/>
                </a:solidFill>
                <a:latin typeface="Century Gothic"/>
                <a:cs typeface="Century Gothic"/>
              </a:rPr>
              <a:t> </a:t>
            </a:r>
            <a:r>
              <a:rPr sz="1200" b="1" spc="-10" dirty="0">
                <a:solidFill>
                  <a:srgbClr val="00AF50"/>
                </a:solidFill>
                <a:latin typeface="Century Gothic"/>
                <a:cs typeface="Century Gothic"/>
              </a:rPr>
              <a:t>column</a:t>
            </a:r>
            <a:endParaRPr sz="1200" dirty="0">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first</a:t>
            </a:r>
            <a:r>
              <a:rPr sz="1200" spc="-15" dirty="0">
                <a:solidFill>
                  <a:srgbClr val="404040"/>
                </a:solidFill>
                <a:latin typeface="Century Gothic"/>
                <a:cs typeface="Century Gothic"/>
              </a:rPr>
              <a:t> </a:t>
            </a:r>
            <a:r>
              <a:rPr sz="1200" dirty="0">
                <a:solidFill>
                  <a:srgbClr val="404040"/>
                </a:solidFill>
                <a:latin typeface="Century Gothic"/>
                <a:cs typeface="Century Gothic"/>
              </a:rPr>
              <a:t>yellow</a:t>
            </a:r>
            <a:r>
              <a:rPr sz="1200" spc="-3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(room</a:t>
            </a:r>
            <a:r>
              <a:rPr sz="1200" spc="15" dirty="0">
                <a:solidFill>
                  <a:srgbClr val="404040"/>
                </a:solidFill>
                <a:latin typeface="Century Gothic"/>
                <a:cs typeface="Century Gothic"/>
              </a:rPr>
              <a:t> </a:t>
            </a:r>
            <a:r>
              <a:rPr sz="1200" dirty="0">
                <a:solidFill>
                  <a:srgbClr val="404040"/>
                </a:solidFill>
                <a:latin typeface="Century Gothic"/>
                <a:cs typeface="Century Gothic"/>
              </a:rPr>
              <a:t>request</a:t>
            </a:r>
            <a:r>
              <a:rPr sz="1200" spc="-25" dirty="0">
                <a:solidFill>
                  <a:srgbClr val="404040"/>
                </a:solidFill>
                <a:latin typeface="Century Gothic"/>
                <a:cs typeface="Century Gothic"/>
              </a:rPr>
              <a:t> </a:t>
            </a:r>
            <a:r>
              <a:rPr sz="1200" dirty="0">
                <a:solidFill>
                  <a:srgbClr val="404040"/>
                </a:solidFill>
                <a:latin typeface="Century Gothic"/>
                <a:cs typeface="Century Gothic"/>
              </a:rPr>
              <a:t>column):</a:t>
            </a:r>
            <a:r>
              <a:rPr sz="1200" spc="-35" dirty="0">
                <a:solidFill>
                  <a:srgbClr val="404040"/>
                </a:solidFill>
                <a:latin typeface="Century Gothic"/>
                <a:cs typeface="Century Gothic"/>
              </a:rPr>
              <a:t> </a:t>
            </a:r>
            <a:r>
              <a:rPr sz="1200" dirty="0">
                <a:solidFill>
                  <a:srgbClr val="404040"/>
                </a:solidFill>
                <a:latin typeface="Century Gothic"/>
                <a:cs typeface="Century Gothic"/>
              </a:rPr>
              <a:t>any</a:t>
            </a:r>
            <a:r>
              <a:rPr sz="1200" spc="5" dirty="0">
                <a:solidFill>
                  <a:srgbClr val="404040"/>
                </a:solidFill>
                <a:latin typeface="Century Gothic"/>
                <a:cs typeface="Century Gothic"/>
              </a:rPr>
              <a:t> </a:t>
            </a:r>
            <a:r>
              <a:rPr sz="1200" dirty="0">
                <a:solidFill>
                  <a:srgbClr val="404040"/>
                </a:solidFill>
                <a:latin typeface="Century Gothic"/>
                <a:cs typeface="Century Gothic"/>
              </a:rPr>
              <a:t>additional</a:t>
            </a:r>
            <a:r>
              <a:rPr sz="1200" spc="35" dirty="0">
                <a:solidFill>
                  <a:srgbClr val="404040"/>
                </a:solidFill>
                <a:latin typeface="Century Gothic"/>
                <a:cs typeface="Century Gothic"/>
              </a:rPr>
              <a:t> </a:t>
            </a:r>
            <a:r>
              <a:rPr sz="1200" spc="-10" dirty="0">
                <a:solidFill>
                  <a:srgbClr val="404040"/>
                </a:solidFill>
                <a:latin typeface="Century Gothic"/>
                <a:cs typeface="Century Gothic"/>
              </a:rPr>
              <a:t>information</a:t>
            </a:r>
            <a:endParaRPr lang="en-US" sz="1200" spc="-10" dirty="0">
              <a:solidFill>
                <a:srgbClr val="404040"/>
              </a:solidFill>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lang="en-US" sz="1200" spc="-10" dirty="0">
                <a:solidFill>
                  <a:srgbClr val="404040"/>
                </a:solidFill>
                <a:latin typeface="Century Gothic"/>
                <a:cs typeface="Century Gothic"/>
              </a:rPr>
              <a:t>Do </a:t>
            </a:r>
            <a:r>
              <a:rPr lang="en-US" sz="1200" b="1" spc="-10" dirty="0">
                <a:solidFill>
                  <a:srgbClr val="404040"/>
                </a:solidFill>
                <a:latin typeface="Century Gothic"/>
                <a:cs typeface="Century Gothic"/>
              </a:rPr>
              <a:t>NOT</a:t>
            </a:r>
            <a:r>
              <a:rPr lang="en-US" sz="1200" spc="-10" dirty="0">
                <a:solidFill>
                  <a:srgbClr val="404040"/>
                </a:solidFill>
                <a:latin typeface="Century Gothic"/>
                <a:cs typeface="Century Gothic"/>
              </a:rPr>
              <a:t> request any section changes (i.e. </a:t>
            </a:r>
            <a:r>
              <a:rPr lang="en-US" sz="1200" spc="-10" dirty="0" err="1">
                <a:solidFill>
                  <a:srgbClr val="404040"/>
                </a:solidFill>
                <a:latin typeface="Century Gothic"/>
                <a:cs typeface="Century Gothic"/>
              </a:rPr>
              <a:t>xlisting</a:t>
            </a:r>
            <a:r>
              <a:rPr lang="en-US" sz="1200" spc="-10" dirty="0">
                <a:solidFill>
                  <a:srgbClr val="404040"/>
                </a:solidFill>
                <a:latin typeface="Century Gothic"/>
                <a:cs typeface="Century Gothic"/>
              </a:rPr>
              <a:t>, linking, etc.) in the Room Request Spreadsheet, this is only to assign rooms!</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FF0000"/>
                </a:solidFill>
                <a:latin typeface="Century Gothic"/>
                <a:cs typeface="Century Gothic"/>
              </a:rPr>
              <a:t>After</a:t>
            </a:r>
            <a:r>
              <a:rPr sz="1400" spc="-40" dirty="0">
                <a:solidFill>
                  <a:srgbClr val="FF0000"/>
                </a:solidFill>
                <a:latin typeface="Century Gothic"/>
                <a:cs typeface="Century Gothic"/>
              </a:rPr>
              <a:t> </a:t>
            </a:r>
            <a:r>
              <a:rPr sz="1400" dirty="0">
                <a:solidFill>
                  <a:srgbClr val="FF0000"/>
                </a:solidFill>
                <a:latin typeface="Century Gothic"/>
                <a:cs typeface="Century Gothic"/>
              </a:rPr>
              <a:t>August</a:t>
            </a:r>
            <a:r>
              <a:rPr sz="1400" spc="-55" dirty="0">
                <a:solidFill>
                  <a:srgbClr val="FF0000"/>
                </a:solidFill>
                <a:latin typeface="Century Gothic"/>
                <a:cs typeface="Century Gothic"/>
              </a:rPr>
              <a:t> </a:t>
            </a:r>
            <a:r>
              <a:rPr sz="1400" dirty="0">
                <a:solidFill>
                  <a:srgbClr val="FF0000"/>
                </a:solidFill>
                <a:latin typeface="Century Gothic"/>
                <a:cs typeface="Century Gothic"/>
              </a:rPr>
              <a:t>4</a:t>
            </a:r>
            <a:r>
              <a:rPr sz="1400" dirty="0">
                <a:solidFill>
                  <a:srgbClr val="404040"/>
                </a:solidFill>
                <a:latin typeface="Century Gothic"/>
                <a:cs typeface="Century Gothic"/>
              </a:rPr>
              <a:t>:</a:t>
            </a:r>
            <a:r>
              <a:rPr sz="1400" spc="-25" dirty="0">
                <a:solidFill>
                  <a:srgbClr val="404040"/>
                </a:solidFill>
                <a:latin typeface="Century Gothic"/>
                <a:cs typeface="Century Gothic"/>
              </a:rPr>
              <a:t> </a:t>
            </a:r>
            <a:r>
              <a:rPr sz="1400" dirty="0">
                <a:solidFill>
                  <a:srgbClr val="404040"/>
                </a:solidFill>
                <a:latin typeface="Century Gothic"/>
                <a:cs typeface="Century Gothic"/>
              </a:rPr>
              <a:t>all</a:t>
            </a:r>
            <a:r>
              <a:rPr sz="1400" spc="-15" dirty="0">
                <a:solidFill>
                  <a:srgbClr val="404040"/>
                </a:solidFill>
                <a:latin typeface="Century Gothic"/>
                <a:cs typeface="Century Gothic"/>
              </a:rPr>
              <a:t> </a:t>
            </a:r>
            <a:r>
              <a:rPr sz="1400" dirty="0">
                <a:solidFill>
                  <a:srgbClr val="404040"/>
                </a:solidFill>
                <a:latin typeface="Century Gothic"/>
                <a:cs typeface="Century Gothic"/>
              </a:rPr>
              <a:t>room</a:t>
            </a:r>
            <a:r>
              <a:rPr sz="1400" spc="-65" dirty="0">
                <a:solidFill>
                  <a:srgbClr val="404040"/>
                </a:solidFill>
                <a:latin typeface="Century Gothic"/>
                <a:cs typeface="Century Gothic"/>
              </a:rPr>
              <a:t> </a:t>
            </a:r>
            <a:r>
              <a:rPr sz="1400" dirty="0">
                <a:solidFill>
                  <a:srgbClr val="404040"/>
                </a:solidFill>
                <a:latin typeface="Century Gothic"/>
                <a:cs typeface="Century Gothic"/>
              </a:rPr>
              <a:t>requests</a:t>
            </a:r>
            <a:r>
              <a:rPr sz="1400" spc="-30" dirty="0">
                <a:solidFill>
                  <a:srgbClr val="404040"/>
                </a:solidFill>
                <a:latin typeface="Century Gothic"/>
                <a:cs typeface="Century Gothic"/>
              </a:rPr>
              <a:t> </a:t>
            </a:r>
            <a:r>
              <a:rPr sz="1400" dirty="0">
                <a:solidFill>
                  <a:srgbClr val="404040"/>
                </a:solidFill>
                <a:latin typeface="Century Gothic"/>
                <a:cs typeface="Century Gothic"/>
              </a:rPr>
              <a:t>(including</a:t>
            </a:r>
            <a:r>
              <a:rPr sz="1400" spc="-65" dirty="0">
                <a:solidFill>
                  <a:srgbClr val="404040"/>
                </a:solidFill>
                <a:latin typeface="Century Gothic"/>
                <a:cs typeface="Century Gothic"/>
              </a:rPr>
              <a:t> </a:t>
            </a:r>
            <a:r>
              <a:rPr sz="1400" dirty="0">
                <a:solidFill>
                  <a:srgbClr val="404040"/>
                </a:solidFill>
                <a:latin typeface="Century Gothic"/>
                <a:cs typeface="Century Gothic"/>
              </a:rPr>
              <a:t>using</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20" dirty="0">
                <a:solidFill>
                  <a:srgbClr val="404040"/>
                </a:solidFill>
                <a:latin typeface="Century Gothic"/>
                <a:cs typeface="Century Gothic"/>
              </a:rPr>
              <a:t> </a:t>
            </a:r>
            <a:r>
              <a:rPr sz="1400" dirty="0">
                <a:solidFill>
                  <a:srgbClr val="404040"/>
                </a:solidFill>
                <a:latin typeface="Century Gothic"/>
                <a:cs typeface="Century Gothic"/>
              </a:rPr>
              <a:t>rooms)</a:t>
            </a:r>
            <a:r>
              <a:rPr sz="1400" spc="-45" dirty="0">
                <a:solidFill>
                  <a:srgbClr val="404040"/>
                </a:solidFill>
                <a:latin typeface="Century Gothic"/>
                <a:cs typeface="Century Gothic"/>
              </a:rPr>
              <a:t> </a:t>
            </a:r>
            <a:r>
              <a:rPr sz="1400" dirty="0">
                <a:solidFill>
                  <a:srgbClr val="404040"/>
                </a:solidFill>
                <a:latin typeface="Century Gothic"/>
                <a:cs typeface="Century Gothic"/>
              </a:rPr>
              <a:t>need</a:t>
            </a:r>
            <a:r>
              <a:rPr sz="1400" spc="-3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be</a:t>
            </a:r>
            <a:r>
              <a:rPr sz="1400" spc="-40"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8"/>
              </a:rPr>
              <a:t>emailed</a:t>
            </a:r>
            <a:r>
              <a:rPr sz="1400" u="sng" spc="-60" dirty="0">
                <a:solidFill>
                  <a:srgbClr val="A793D2"/>
                </a:solidFill>
                <a:uFill>
                  <a:solidFill>
                    <a:srgbClr val="A793D2"/>
                  </a:solidFill>
                </a:uFill>
                <a:latin typeface="Century Gothic"/>
                <a:cs typeface="Century Gothic"/>
                <a:hlinkClick r:id="rId8"/>
              </a:rPr>
              <a:t> </a:t>
            </a:r>
            <a:r>
              <a:rPr sz="1400" u="sng" dirty="0">
                <a:solidFill>
                  <a:srgbClr val="A793D2"/>
                </a:solidFill>
                <a:uFill>
                  <a:solidFill>
                    <a:srgbClr val="A793D2"/>
                  </a:solidFill>
                </a:uFill>
                <a:latin typeface="Century Gothic"/>
                <a:cs typeface="Century Gothic"/>
                <a:hlinkClick r:id="rId8"/>
              </a:rPr>
              <a:t>to</a:t>
            </a:r>
            <a:r>
              <a:rPr sz="1400" u="sng" spc="-15" dirty="0">
                <a:solidFill>
                  <a:srgbClr val="A793D2"/>
                </a:solidFill>
                <a:uFill>
                  <a:solidFill>
                    <a:srgbClr val="A793D2"/>
                  </a:solidFill>
                </a:uFill>
                <a:latin typeface="Century Gothic"/>
                <a:cs typeface="Century Gothic"/>
                <a:hlinkClick r:id="rId8"/>
              </a:rPr>
              <a:t> </a:t>
            </a:r>
            <a:r>
              <a:rPr sz="1400" u="sng" spc="-20" dirty="0">
                <a:solidFill>
                  <a:srgbClr val="A793D2"/>
                </a:solidFill>
                <a:uFill>
                  <a:solidFill>
                    <a:srgbClr val="A793D2"/>
                  </a:solidFill>
                </a:uFill>
                <a:latin typeface="Century Gothic"/>
                <a:cs typeface="Century Gothic"/>
                <a:hlinkClick r:id="rId8"/>
              </a:rPr>
              <a:t>CMSS</a:t>
            </a:r>
            <a:endParaRPr sz="1400" dirty="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81AA-128F-ADEF-CE1B-FF9D50B9D800}"/>
              </a:ext>
            </a:extLst>
          </p:cNvPr>
          <p:cNvSpPr>
            <a:spLocks noGrp="1"/>
          </p:cNvSpPr>
          <p:nvPr>
            <p:ph type="title"/>
          </p:nvPr>
        </p:nvSpPr>
        <p:spPr>
          <a:xfrm>
            <a:off x="1233694" y="740152"/>
            <a:ext cx="6225540" cy="553998"/>
          </a:xfrm>
        </p:spPr>
        <p:txBody>
          <a:bodyPr/>
          <a:lstStyle/>
          <a:p>
            <a:r>
              <a:rPr lang="en-US" dirty="0"/>
              <a:t>Rolled Rooms</a:t>
            </a:r>
            <a:endParaRPr lang="en-US" sz="2400" dirty="0"/>
          </a:p>
        </p:txBody>
      </p:sp>
      <p:sp>
        <p:nvSpPr>
          <p:cNvPr id="3" name="Text Placeholder 2">
            <a:extLst>
              <a:ext uri="{FF2B5EF4-FFF2-40B4-BE49-F238E27FC236}">
                <a16:creationId xmlns:a16="http://schemas.microsoft.com/office/drawing/2014/main" id="{E44808AE-F7BA-C5AA-FA4E-133745E57800}"/>
              </a:ext>
            </a:extLst>
          </p:cNvPr>
          <p:cNvSpPr>
            <a:spLocks noGrp="1"/>
          </p:cNvSpPr>
          <p:nvPr>
            <p:ph type="body" idx="1"/>
          </p:nvPr>
        </p:nvSpPr>
        <p:spPr>
          <a:xfrm>
            <a:off x="1104900" y="2590800"/>
            <a:ext cx="9982200" cy="4478149"/>
          </a:xfrm>
        </p:spPr>
        <p:txBody>
          <a:bodyPr/>
          <a:lstStyle/>
          <a:p>
            <a:r>
              <a:rPr lang="en-US" sz="1800" b="1" dirty="0"/>
              <a:t>Rolled</a:t>
            </a:r>
          </a:p>
          <a:p>
            <a:r>
              <a:rPr lang="en-US" dirty="0"/>
              <a:t>For Spring 24, sections that fell within Standard Teaching times and had a previous (SP 23) fill rate of 70% or higher rolled into the rooms they had in SP23. All Department space rooms rolled.  </a:t>
            </a:r>
            <a:r>
              <a:rPr lang="en-US" b="1" dirty="0"/>
              <a:t>Computer Labs do NOT roll</a:t>
            </a:r>
          </a:p>
          <a:p>
            <a:endParaRPr lang="en-US" dirty="0"/>
          </a:p>
          <a:p>
            <a:endParaRPr lang="en-US" dirty="0"/>
          </a:p>
          <a:p>
            <a:r>
              <a:rPr lang="en-US" sz="1800" b="1" dirty="0"/>
              <a:t>CMSS Assigns</a:t>
            </a:r>
          </a:p>
          <a:p>
            <a:r>
              <a:rPr lang="en-US" dirty="0"/>
              <a:t>Any Sections needing GA (includes ALC) rooms which did not roll, or that you want to change from the room which rolled.  </a:t>
            </a:r>
          </a:p>
          <a:p>
            <a:endParaRPr lang="en-US" dirty="0"/>
          </a:p>
          <a:p>
            <a:r>
              <a:rPr lang="en-US" dirty="0"/>
              <a:t>If you are ok with the room that rolled, leave this room in Banner (SSASECT).  Assign all your department space rooms in Banner (prior to 8/4/23).  If you do not want the room which rolled, remove this room from Banner (SSASECT).  Only send CMSS sections which need new GA rooms (sections which do not have the room entered in Banner).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223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dirty="0"/>
              <a:t>Active</a:t>
            </a:r>
            <a:r>
              <a:rPr spc="-5" dirty="0"/>
              <a:t> </a:t>
            </a:r>
            <a:r>
              <a:rPr dirty="0"/>
              <a:t>Learning</a:t>
            </a:r>
            <a:r>
              <a:rPr spc="15" dirty="0"/>
              <a:t> </a:t>
            </a:r>
            <a:r>
              <a:rPr spc="-10" dirty="0"/>
              <a:t>Classrooms: </a:t>
            </a:r>
            <a:r>
              <a:rPr dirty="0"/>
              <a:t>Where</a:t>
            </a:r>
            <a:r>
              <a:rPr spc="-20" dirty="0"/>
              <a:t> </a:t>
            </a:r>
            <a:r>
              <a:rPr dirty="0"/>
              <a:t>the</a:t>
            </a:r>
            <a:r>
              <a:rPr spc="5" dirty="0"/>
              <a:t> </a:t>
            </a:r>
            <a:r>
              <a:rPr dirty="0"/>
              <a:t>Magic</a:t>
            </a:r>
            <a:r>
              <a:rPr spc="5" dirty="0"/>
              <a:t> </a:t>
            </a:r>
            <a:r>
              <a:rPr spc="-10" dirty="0"/>
              <a:t>Happens!</a:t>
            </a:r>
          </a:p>
        </p:txBody>
      </p:sp>
      <p:sp>
        <p:nvSpPr>
          <p:cNvPr id="3" name="object 3"/>
          <p:cNvSpPr txBox="1"/>
          <p:nvPr/>
        </p:nvSpPr>
        <p:spPr>
          <a:xfrm>
            <a:off x="1055687" y="2667000"/>
            <a:ext cx="10080625" cy="3975447"/>
          </a:xfrm>
          <a:prstGeom prst="rect">
            <a:avLst/>
          </a:prstGeom>
        </p:spPr>
        <p:txBody>
          <a:bodyPr vert="horz" wrap="square" lIns="0" tIns="12700" rIns="0" bIns="0" rtlCol="0">
            <a:spAutoFit/>
          </a:bodyPr>
          <a:lstStyle/>
          <a:p>
            <a:pPr marL="354965" marR="404495" indent="-342900">
              <a:lnSpc>
                <a:spcPct val="100000"/>
              </a:lnSpc>
              <a:spcBef>
                <a:spcPts val="10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Active</a:t>
            </a:r>
            <a:r>
              <a:rPr sz="1800" spc="-60" dirty="0">
                <a:solidFill>
                  <a:srgbClr val="404040"/>
                </a:solidFill>
                <a:latin typeface="Century Gothic"/>
                <a:cs typeface="Century Gothic"/>
              </a:rPr>
              <a:t> </a:t>
            </a:r>
            <a:r>
              <a:rPr sz="1800" dirty="0">
                <a:solidFill>
                  <a:srgbClr val="404040"/>
                </a:solidFill>
                <a:latin typeface="Century Gothic"/>
                <a:cs typeface="Century Gothic"/>
              </a:rPr>
              <a:t>Learning</a:t>
            </a:r>
            <a:r>
              <a:rPr sz="1800" spc="5" dirty="0">
                <a:solidFill>
                  <a:srgbClr val="404040"/>
                </a:solidFill>
                <a:latin typeface="Century Gothic"/>
                <a:cs typeface="Century Gothic"/>
              </a:rPr>
              <a:t> </a:t>
            </a:r>
            <a:r>
              <a:rPr sz="1800" dirty="0">
                <a:solidFill>
                  <a:srgbClr val="404040"/>
                </a:solidFill>
                <a:latin typeface="Century Gothic"/>
                <a:cs typeface="Century Gothic"/>
              </a:rPr>
              <a:t>Classrooms</a:t>
            </a:r>
            <a:r>
              <a:rPr sz="1800" spc="-20" dirty="0">
                <a:solidFill>
                  <a:srgbClr val="404040"/>
                </a:solidFill>
                <a:latin typeface="Century Gothic"/>
                <a:cs typeface="Century Gothic"/>
              </a:rPr>
              <a:t> </a:t>
            </a:r>
            <a:r>
              <a:rPr sz="1800" dirty="0">
                <a:solidFill>
                  <a:srgbClr val="404040"/>
                </a:solidFill>
                <a:latin typeface="Century Gothic"/>
                <a:cs typeface="Century Gothic"/>
              </a:rPr>
              <a:t>(ALC),</a:t>
            </a:r>
            <a:r>
              <a:rPr sz="1800" spc="25" dirty="0">
                <a:solidFill>
                  <a:srgbClr val="404040"/>
                </a:solidFill>
                <a:latin typeface="Century Gothic"/>
                <a:cs typeface="Century Gothic"/>
              </a:rPr>
              <a:t> </a:t>
            </a:r>
            <a:r>
              <a:rPr sz="1800" dirty="0">
                <a:solidFill>
                  <a:srgbClr val="404040"/>
                </a:solidFill>
                <a:latin typeface="Century Gothic"/>
                <a:cs typeface="Century Gothic"/>
              </a:rPr>
              <a:t>iFlex,</a:t>
            </a:r>
            <a:r>
              <a:rPr sz="1800" spc="-25" dirty="0">
                <a:solidFill>
                  <a:srgbClr val="404040"/>
                </a:solidFill>
                <a:latin typeface="Century Gothic"/>
                <a:cs typeface="Century Gothic"/>
              </a:rPr>
              <a:t> </a:t>
            </a:r>
            <a:r>
              <a:rPr sz="1800" dirty="0">
                <a:solidFill>
                  <a:srgbClr val="404040"/>
                </a:solidFill>
                <a:latin typeface="Century Gothic"/>
                <a:cs typeface="Century Gothic"/>
              </a:rPr>
              <a:t>Collaborative</a:t>
            </a:r>
            <a:r>
              <a:rPr sz="1800" spc="-45" dirty="0">
                <a:solidFill>
                  <a:srgbClr val="404040"/>
                </a:solidFill>
                <a:latin typeface="Century Gothic"/>
                <a:cs typeface="Century Gothic"/>
              </a:rPr>
              <a:t> </a:t>
            </a:r>
            <a:r>
              <a:rPr sz="1800" dirty="0">
                <a:solidFill>
                  <a:srgbClr val="404040"/>
                </a:solidFill>
                <a:latin typeface="Century Gothic"/>
                <a:cs typeface="Century Gothic"/>
              </a:rPr>
              <a:t>Spaces,</a:t>
            </a:r>
            <a:r>
              <a:rPr sz="1800" spc="10" dirty="0">
                <a:solidFill>
                  <a:srgbClr val="404040"/>
                </a:solidFill>
                <a:latin typeface="Century Gothic"/>
                <a:cs typeface="Century Gothic"/>
              </a:rPr>
              <a:t> </a:t>
            </a:r>
            <a:r>
              <a:rPr sz="1800" dirty="0">
                <a:solidFill>
                  <a:srgbClr val="404040"/>
                </a:solidFill>
                <a:latin typeface="Century Gothic"/>
                <a:cs typeface="Century Gothic"/>
              </a:rPr>
              <a:t>Flex</a:t>
            </a:r>
            <a:r>
              <a:rPr sz="1800" spc="-20" dirty="0">
                <a:solidFill>
                  <a:srgbClr val="404040"/>
                </a:solidFill>
                <a:latin typeface="Century Gothic"/>
                <a:cs typeface="Century Gothic"/>
              </a:rPr>
              <a:t> </a:t>
            </a:r>
            <a:r>
              <a:rPr sz="1800" dirty="0">
                <a:solidFill>
                  <a:srgbClr val="404040"/>
                </a:solidFill>
                <a:latin typeface="Century Gothic"/>
                <a:cs typeface="Century Gothic"/>
              </a:rPr>
              <a:t>Style </a:t>
            </a:r>
            <a:r>
              <a:rPr sz="1800" spc="-10" dirty="0">
                <a:solidFill>
                  <a:srgbClr val="404040"/>
                </a:solidFill>
                <a:latin typeface="Century Gothic"/>
                <a:cs typeface="Century Gothic"/>
              </a:rPr>
              <a:t>Classrooms,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so</a:t>
            </a:r>
            <a:r>
              <a:rPr sz="1800" spc="-20" dirty="0">
                <a:solidFill>
                  <a:srgbClr val="404040"/>
                </a:solidFill>
                <a:latin typeface="Century Gothic"/>
                <a:cs typeface="Century Gothic"/>
              </a:rPr>
              <a:t> </a:t>
            </a:r>
            <a:r>
              <a:rPr sz="1800" dirty="0">
                <a:solidFill>
                  <a:srgbClr val="404040"/>
                </a:solidFill>
                <a:latin typeface="Century Gothic"/>
                <a:cs typeface="Century Gothic"/>
              </a:rPr>
              <a:t>on</a:t>
            </a:r>
            <a:r>
              <a:rPr sz="1800" spc="-5" dirty="0">
                <a:solidFill>
                  <a:srgbClr val="404040"/>
                </a:solidFill>
                <a:latin typeface="Century Gothic"/>
                <a:cs typeface="Century Gothic"/>
              </a:rPr>
              <a:t> </a:t>
            </a:r>
            <a:r>
              <a:rPr sz="1800" dirty="0">
                <a:solidFill>
                  <a:srgbClr val="404040"/>
                </a:solidFill>
                <a:latin typeface="Century Gothic"/>
                <a:cs typeface="Century Gothic"/>
              </a:rPr>
              <a:t>are</a:t>
            </a:r>
            <a:r>
              <a:rPr sz="1800" spc="-15" dirty="0">
                <a:solidFill>
                  <a:srgbClr val="404040"/>
                </a:solidFill>
                <a:latin typeface="Century Gothic"/>
                <a:cs typeface="Century Gothic"/>
              </a:rPr>
              <a:t> </a:t>
            </a:r>
            <a:r>
              <a:rPr sz="1800" dirty="0">
                <a:solidFill>
                  <a:srgbClr val="404040"/>
                </a:solidFill>
                <a:latin typeface="Century Gothic"/>
                <a:cs typeface="Century Gothic"/>
              </a:rPr>
              <a:t>all</a:t>
            </a:r>
            <a:r>
              <a:rPr sz="1800" spc="-25" dirty="0">
                <a:solidFill>
                  <a:srgbClr val="404040"/>
                </a:solidFill>
                <a:latin typeface="Century Gothic"/>
                <a:cs typeface="Century Gothic"/>
              </a:rPr>
              <a:t> </a:t>
            </a:r>
            <a:r>
              <a:rPr sz="1800" dirty="0">
                <a:solidFill>
                  <a:srgbClr val="404040"/>
                </a:solidFill>
                <a:latin typeface="Century Gothic"/>
                <a:cs typeface="Century Gothic"/>
              </a:rPr>
              <a:t>various</a:t>
            </a:r>
            <a:r>
              <a:rPr sz="1800" spc="-50" dirty="0">
                <a:solidFill>
                  <a:srgbClr val="404040"/>
                </a:solidFill>
                <a:latin typeface="Century Gothic"/>
                <a:cs typeface="Century Gothic"/>
              </a:rPr>
              <a:t> </a:t>
            </a:r>
            <a:r>
              <a:rPr sz="1800" dirty="0">
                <a:solidFill>
                  <a:srgbClr val="404040"/>
                </a:solidFill>
                <a:latin typeface="Century Gothic"/>
                <a:cs typeface="Century Gothic"/>
              </a:rPr>
              <a:t>ways</a:t>
            </a:r>
            <a:r>
              <a:rPr sz="1800" spc="35" dirty="0">
                <a:solidFill>
                  <a:srgbClr val="404040"/>
                </a:solidFill>
                <a:latin typeface="Century Gothic"/>
                <a:cs typeface="Century Gothic"/>
              </a:rPr>
              <a:t> </a:t>
            </a:r>
            <a:r>
              <a:rPr sz="1800" dirty="0">
                <a:solidFill>
                  <a:srgbClr val="404040"/>
                </a:solidFill>
                <a:latin typeface="Century Gothic"/>
                <a:cs typeface="Century Gothic"/>
              </a:rPr>
              <a:t>of</a:t>
            </a:r>
            <a:r>
              <a:rPr sz="1800" spc="-25" dirty="0">
                <a:solidFill>
                  <a:srgbClr val="404040"/>
                </a:solidFill>
                <a:latin typeface="Century Gothic"/>
                <a:cs typeface="Century Gothic"/>
              </a:rPr>
              <a:t> </a:t>
            </a:r>
            <a:r>
              <a:rPr sz="1800" dirty="0">
                <a:solidFill>
                  <a:srgbClr val="404040"/>
                </a:solidFill>
                <a:latin typeface="Century Gothic"/>
                <a:cs typeface="Century Gothic"/>
              </a:rPr>
              <a:t>referring</a:t>
            </a:r>
            <a:r>
              <a:rPr sz="1800" spc="-10" dirty="0">
                <a:solidFill>
                  <a:srgbClr val="404040"/>
                </a:solidFill>
                <a:latin typeface="Century Gothic"/>
                <a:cs typeface="Century Gothic"/>
              </a:rPr>
              <a:t> </a:t>
            </a:r>
            <a:r>
              <a:rPr sz="1800" dirty="0">
                <a:solidFill>
                  <a:srgbClr val="404040"/>
                </a:solidFill>
                <a:latin typeface="Century Gothic"/>
                <a:cs typeface="Century Gothic"/>
              </a:rPr>
              <a:t>to</a:t>
            </a:r>
            <a:r>
              <a:rPr sz="1800" spc="-15" dirty="0">
                <a:solidFill>
                  <a:srgbClr val="404040"/>
                </a:solidFill>
                <a:latin typeface="Century Gothic"/>
                <a:cs typeface="Century Gothic"/>
              </a:rPr>
              <a:t> </a:t>
            </a:r>
            <a:r>
              <a:rPr sz="1800" dirty="0">
                <a:solidFill>
                  <a:srgbClr val="404040"/>
                </a:solidFill>
                <a:latin typeface="Century Gothic"/>
                <a:cs typeface="Century Gothic"/>
              </a:rPr>
              <a:t>these</a:t>
            </a:r>
            <a:r>
              <a:rPr sz="1800" spc="30" dirty="0">
                <a:solidFill>
                  <a:srgbClr val="404040"/>
                </a:solidFill>
                <a:latin typeface="Century Gothic"/>
                <a:cs typeface="Century Gothic"/>
              </a:rPr>
              <a:t> </a:t>
            </a:r>
            <a:r>
              <a:rPr sz="1800" dirty="0">
                <a:solidFill>
                  <a:srgbClr val="404040"/>
                </a:solidFill>
                <a:latin typeface="Century Gothic"/>
                <a:cs typeface="Century Gothic"/>
              </a:rPr>
              <a:t>same</a:t>
            </a:r>
            <a:r>
              <a:rPr sz="1800" spc="-5" dirty="0">
                <a:solidFill>
                  <a:srgbClr val="404040"/>
                </a:solidFill>
                <a:latin typeface="Century Gothic"/>
                <a:cs typeface="Century Gothic"/>
              </a:rPr>
              <a:t> </a:t>
            </a:r>
            <a:r>
              <a:rPr sz="1800" spc="-10" dirty="0">
                <a:solidFill>
                  <a:srgbClr val="404040"/>
                </a:solidFill>
                <a:latin typeface="Century Gothic"/>
                <a:cs typeface="Century Gothic"/>
              </a:rPr>
              <a:t>classrooms.</a:t>
            </a:r>
            <a:endParaRPr sz="1800" dirty="0">
              <a:latin typeface="Century Gothic"/>
              <a:cs typeface="Century Gothic"/>
            </a:endParaRPr>
          </a:p>
          <a:p>
            <a:pPr marL="354965" marR="313690"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ALCs</a:t>
            </a:r>
            <a:r>
              <a:rPr sz="1800" spc="-30" dirty="0">
                <a:solidFill>
                  <a:srgbClr val="404040"/>
                </a:solidFill>
                <a:latin typeface="Century Gothic"/>
                <a:cs typeface="Century Gothic"/>
              </a:rPr>
              <a:t> </a:t>
            </a:r>
            <a:r>
              <a:rPr sz="1800" dirty="0">
                <a:solidFill>
                  <a:srgbClr val="404040"/>
                </a:solidFill>
                <a:latin typeface="Century Gothic"/>
                <a:cs typeface="Century Gothic"/>
              </a:rPr>
              <a:t>use set or</a:t>
            </a:r>
            <a:r>
              <a:rPr sz="1800" spc="-30" dirty="0">
                <a:solidFill>
                  <a:srgbClr val="404040"/>
                </a:solidFill>
                <a:latin typeface="Century Gothic"/>
                <a:cs typeface="Century Gothic"/>
              </a:rPr>
              <a:t> </a:t>
            </a:r>
            <a:r>
              <a:rPr sz="1800" dirty="0">
                <a:solidFill>
                  <a:srgbClr val="404040"/>
                </a:solidFill>
                <a:latin typeface="Century Gothic"/>
                <a:cs typeface="Century Gothic"/>
              </a:rPr>
              <a:t>flexible</a:t>
            </a:r>
            <a:r>
              <a:rPr sz="1800" spc="-40" dirty="0">
                <a:solidFill>
                  <a:srgbClr val="404040"/>
                </a:solidFill>
                <a:latin typeface="Century Gothic"/>
                <a:cs typeface="Century Gothic"/>
              </a:rPr>
              <a:t> </a:t>
            </a:r>
            <a:r>
              <a:rPr sz="1800" dirty="0">
                <a:solidFill>
                  <a:srgbClr val="404040"/>
                </a:solidFill>
                <a:latin typeface="Century Gothic"/>
                <a:cs typeface="Century Gothic"/>
              </a:rPr>
              <a:t>seating</a:t>
            </a:r>
            <a:r>
              <a:rPr sz="1800" spc="-5" dirty="0">
                <a:solidFill>
                  <a:srgbClr val="404040"/>
                </a:solidFill>
                <a:latin typeface="Century Gothic"/>
                <a:cs typeface="Century Gothic"/>
              </a:rPr>
              <a:t> </a:t>
            </a:r>
            <a:r>
              <a:rPr sz="1800" dirty="0">
                <a:solidFill>
                  <a:srgbClr val="404040"/>
                </a:solidFill>
                <a:latin typeface="Century Gothic"/>
                <a:cs typeface="Century Gothic"/>
              </a:rPr>
              <a:t>patterns</a:t>
            </a:r>
            <a:r>
              <a:rPr sz="1800" spc="35" dirty="0">
                <a:solidFill>
                  <a:srgbClr val="404040"/>
                </a:solidFill>
                <a:latin typeface="Century Gothic"/>
                <a:cs typeface="Century Gothic"/>
              </a:rPr>
              <a:t> </a:t>
            </a:r>
            <a:r>
              <a:rPr sz="1800" dirty="0">
                <a:solidFill>
                  <a:srgbClr val="404040"/>
                </a:solidFill>
                <a:latin typeface="Century Gothic"/>
                <a:cs typeface="Century Gothic"/>
              </a:rPr>
              <a:t>to</a:t>
            </a:r>
            <a:r>
              <a:rPr sz="1800" spc="-20" dirty="0">
                <a:solidFill>
                  <a:srgbClr val="404040"/>
                </a:solidFill>
                <a:latin typeface="Century Gothic"/>
                <a:cs typeface="Century Gothic"/>
              </a:rPr>
              <a:t> </a:t>
            </a:r>
            <a:r>
              <a:rPr sz="1800" dirty="0">
                <a:solidFill>
                  <a:srgbClr val="404040"/>
                </a:solidFill>
                <a:latin typeface="Century Gothic"/>
                <a:cs typeface="Century Gothic"/>
              </a:rPr>
              <a:t>allow</a:t>
            </a:r>
            <a:r>
              <a:rPr sz="1800" spc="-30" dirty="0">
                <a:solidFill>
                  <a:srgbClr val="404040"/>
                </a:solidFill>
                <a:latin typeface="Century Gothic"/>
                <a:cs typeface="Century Gothic"/>
              </a:rPr>
              <a:t> </a:t>
            </a:r>
            <a:r>
              <a:rPr sz="1800" dirty="0">
                <a:solidFill>
                  <a:srgbClr val="404040"/>
                </a:solidFill>
                <a:latin typeface="Century Gothic"/>
                <a:cs typeface="Century Gothic"/>
              </a:rPr>
              <a:t>collaboration</a:t>
            </a:r>
            <a:r>
              <a:rPr sz="1800" spc="-45" dirty="0">
                <a:solidFill>
                  <a:srgbClr val="404040"/>
                </a:solidFill>
                <a:latin typeface="Century Gothic"/>
                <a:cs typeface="Century Gothic"/>
              </a:rPr>
              <a:t> </a:t>
            </a:r>
            <a:r>
              <a:rPr sz="1800" dirty="0">
                <a:solidFill>
                  <a:srgbClr val="404040"/>
                </a:solidFill>
                <a:latin typeface="Century Gothic"/>
                <a:cs typeface="Century Gothic"/>
              </a:rPr>
              <a:t>between</a:t>
            </a:r>
            <a:r>
              <a:rPr sz="1800" spc="25" dirty="0">
                <a:solidFill>
                  <a:srgbClr val="404040"/>
                </a:solidFill>
                <a:latin typeface="Century Gothic"/>
                <a:cs typeface="Century Gothic"/>
              </a:rPr>
              <a:t> </a:t>
            </a:r>
            <a:r>
              <a:rPr sz="1800" dirty="0">
                <a:solidFill>
                  <a:srgbClr val="404040"/>
                </a:solidFill>
                <a:latin typeface="Century Gothic"/>
                <a:cs typeface="Century Gothic"/>
              </a:rPr>
              <a:t>students</a:t>
            </a:r>
            <a:r>
              <a:rPr sz="1800" spc="45" dirty="0">
                <a:solidFill>
                  <a:srgbClr val="404040"/>
                </a:solidFill>
                <a:latin typeface="Century Gothic"/>
                <a:cs typeface="Century Gothic"/>
              </a:rPr>
              <a:t> </a:t>
            </a:r>
            <a:r>
              <a:rPr sz="1800" spc="-25" dirty="0">
                <a:solidFill>
                  <a:srgbClr val="404040"/>
                </a:solidFill>
                <a:latin typeface="Century Gothic"/>
                <a:cs typeface="Century Gothic"/>
              </a:rPr>
              <a:t>and </a:t>
            </a:r>
            <a:r>
              <a:rPr sz="1800" dirty="0">
                <a:solidFill>
                  <a:srgbClr val="404040"/>
                </a:solidFill>
                <a:latin typeface="Century Gothic"/>
                <a:cs typeface="Century Gothic"/>
              </a:rPr>
              <a:t>with</a:t>
            </a:r>
            <a:r>
              <a:rPr sz="1800" spc="10" dirty="0">
                <a:solidFill>
                  <a:srgbClr val="404040"/>
                </a:solidFill>
                <a:latin typeface="Century Gothic"/>
                <a:cs typeface="Century Gothic"/>
              </a:rPr>
              <a:t> </a:t>
            </a:r>
            <a:r>
              <a:rPr sz="1800" spc="-10" dirty="0">
                <a:solidFill>
                  <a:srgbClr val="404040"/>
                </a:solidFill>
                <a:latin typeface="Century Gothic"/>
                <a:cs typeface="Century Gothic"/>
              </a:rPr>
              <a:t>instructor.</a:t>
            </a:r>
            <a:endParaRPr sz="1800" dirty="0">
              <a:latin typeface="Century Gothic"/>
              <a:cs typeface="Century Gothic"/>
            </a:endParaRPr>
          </a:p>
          <a:p>
            <a:pPr marL="354965"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a:t>
            </a:r>
            <a:r>
              <a:rPr sz="1800" spc="-20" dirty="0">
                <a:solidFill>
                  <a:srgbClr val="404040"/>
                </a:solidFill>
                <a:latin typeface="Century Gothic"/>
                <a:cs typeface="Century Gothic"/>
              </a:rPr>
              <a:t> </a:t>
            </a:r>
            <a:r>
              <a:rPr sz="1800" dirty="0">
                <a:solidFill>
                  <a:srgbClr val="404040"/>
                </a:solidFill>
                <a:latin typeface="Century Gothic"/>
                <a:cs typeface="Century Gothic"/>
              </a:rPr>
              <a:t>list</a:t>
            </a:r>
            <a:r>
              <a:rPr sz="1800" spc="-30" dirty="0">
                <a:solidFill>
                  <a:srgbClr val="404040"/>
                </a:solidFill>
                <a:latin typeface="Century Gothic"/>
                <a:cs typeface="Century Gothic"/>
              </a:rPr>
              <a:t> </a:t>
            </a:r>
            <a:r>
              <a:rPr sz="1800" dirty="0">
                <a:solidFill>
                  <a:srgbClr val="404040"/>
                </a:solidFill>
                <a:latin typeface="Century Gothic"/>
                <a:cs typeface="Century Gothic"/>
              </a:rPr>
              <a:t>of</a:t>
            </a:r>
            <a:r>
              <a:rPr sz="1800" spc="-20" dirty="0">
                <a:solidFill>
                  <a:srgbClr val="404040"/>
                </a:solidFill>
                <a:latin typeface="Century Gothic"/>
                <a:cs typeface="Century Gothic"/>
              </a:rPr>
              <a:t> </a:t>
            </a:r>
            <a:r>
              <a:rPr sz="1800" dirty="0">
                <a:solidFill>
                  <a:srgbClr val="404040"/>
                </a:solidFill>
                <a:latin typeface="Century Gothic"/>
                <a:cs typeface="Century Gothic"/>
              </a:rPr>
              <a:t>ALCs</a:t>
            </a:r>
            <a:r>
              <a:rPr sz="1800" spc="-20" dirty="0">
                <a:solidFill>
                  <a:srgbClr val="404040"/>
                </a:solidFill>
                <a:latin typeface="Century Gothic"/>
                <a:cs typeface="Century Gothic"/>
              </a:rPr>
              <a:t> </a:t>
            </a:r>
            <a:r>
              <a:rPr sz="1800" dirty="0">
                <a:solidFill>
                  <a:srgbClr val="404040"/>
                </a:solidFill>
                <a:latin typeface="Century Gothic"/>
                <a:cs typeface="Century Gothic"/>
              </a:rPr>
              <a:t>(including locations,</a:t>
            </a:r>
            <a:r>
              <a:rPr sz="1800" spc="-25" dirty="0">
                <a:solidFill>
                  <a:srgbClr val="404040"/>
                </a:solidFill>
                <a:latin typeface="Century Gothic"/>
                <a:cs typeface="Century Gothic"/>
              </a:rPr>
              <a:t> </a:t>
            </a:r>
            <a:r>
              <a:rPr sz="1800" dirty="0">
                <a:solidFill>
                  <a:srgbClr val="404040"/>
                </a:solidFill>
                <a:latin typeface="Century Gothic"/>
                <a:cs typeface="Century Gothic"/>
              </a:rPr>
              <a:t>layouts,</a:t>
            </a:r>
            <a:r>
              <a:rPr sz="1800" spc="10" dirty="0">
                <a:solidFill>
                  <a:srgbClr val="404040"/>
                </a:solidFill>
                <a:latin typeface="Century Gothic"/>
                <a:cs typeface="Century Gothic"/>
              </a:rPr>
              <a:t>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caps)</a:t>
            </a:r>
            <a:r>
              <a:rPr sz="1800" spc="-15" dirty="0">
                <a:solidFill>
                  <a:srgbClr val="404040"/>
                </a:solidFill>
                <a:latin typeface="Century Gothic"/>
                <a:cs typeface="Century Gothic"/>
              </a:rPr>
              <a:t> </a:t>
            </a:r>
            <a:r>
              <a:rPr sz="1800" dirty="0">
                <a:solidFill>
                  <a:srgbClr val="404040"/>
                </a:solidFill>
                <a:latin typeface="Century Gothic"/>
                <a:cs typeface="Century Gothic"/>
              </a:rPr>
              <a:t>can</a:t>
            </a:r>
            <a:r>
              <a:rPr sz="1800" spc="-10" dirty="0">
                <a:solidFill>
                  <a:srgbClr val="404040"/>
                </a:solidFill>
                <a:latin typeface="Century Gothic"/>
                <a:cs typeface="Century Gothic"/>
              </a:rPr>
              <a:t> </a:t>
            </a:r>
            <a:r>
              <a:rPr sz="1800" dirty="0">
                <a:solidFill>
                  <a:srgbClr val="404040"/>
                </a:solidFill>
                <a:latin typeface="Century Gothic"/>
                <a:cs typeface="Century Gothic"/>
              </a:rPr>
              <a:t>be found</a:t>
            </a:r>
            <a:r>
              <a:rPr sz="1800" spc="5" dirty="0">
                <a:solidFill>
                  <a:srgbClr val="404040"/>
                </a:solidFill>
                <a:latin typeface="Century Gothic"/>
                <a:cs typeface="Century Gothic"/>
              </a:rPr>
              <a:t> </a:t>
            </a:r>
            <a:r>
              <a:rPr sz="1800" u="sng" spc="-10" dirty="0">
                <a:solidFill>
                  <a:srgbClr val="A793D2"/>
                </a:solidFill>
                <a:uFill>
                  <a:solidFill>
                    <a:srgbClr val="A793D2"/>
                  </a:solidFill>
                </a:uFill>
                <a:latin typeface="Century Gothic"/>
                <a:cs typeface="Century Gothic"/>
                <a:hlinkClick r:id="rId2"/>
              </a:rPr>
              <a:t>here</a:t>
            </a:r>
            <a:r>
              <a:rPr sz="1800" spc="-10" dirty="0">
                <a:solidFill>
                  <a:srgbClr val="404040"/>
                </a:solidFill>
                <a:latin typeface="Century Gothic"/>
                <a:cs typeface="Century Gothic"/>
              </a:rPr>
              <a:t>.</a:t>
            </a:r>
            <a:endParaRPr sz="1800" dirty="0">
              <a:latin typeface="Century Gothic"/>
              <a:cs typeface="Century Gothic"/>
            </a:endParaRPr>
          </a:p>
          <a:p>
            <a:pPr marL="354965" marR="946785" indent="-342265">
              <a:lnSpc>
                <a:spcPts val="2150"/>
              </a:lnSpc>
              <a:spcBef>
                <a:spcPts val="109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All</a:t>
            </a:r>
            <a:r>
              <a:rPr sz="1800" spc="-35" dirty="0">
                <a:solidFill>
                  <a:srgbClr val="404040"/>
                </a:solidFill>
                <a:latin typeface="Century Gothic"/>
                <a:cs typeface="Century Gothic"/>
              </a:rPr>
              <a:t> </a:t>
            </a:r>
            <a:r>
              <a:rPr sz="1800" dirty="0">
                <a:solidFill>
                  <a:srgbClr val="404040"/>
                </a:solidFill>
                <a:latin typeface="Century Gothic"/>
                <a:cs typeface="Century Gothic"/>
              </a:rPr>
              <a:t>ALCs</a:t>
            </a:r>
            <a:r>
              <a:rPr sz="1800" spc="-15" dirty="0">
                <a:solidFill>
                  <a:srgbClr val="404040"/>
                </a:solidFill>
                <a:latin typeface="Century Gothic"/>
                <a:cs typeface="Century Gothic"/>
              </a:rPr>
              <a:t> </a:t>
            </a:r>
            <a:r>
              <a:rPr sz="1800" dirty="0">
                <a:solidFill>
                  <a:srgbClr val="404040"/>
                </a:solidFill>
                <a:latin typeface="Century Gothic"/>
                <a:cs typeface="Century Gothic"/>
              </a:rPr>
              <a:t>require</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5" dirty="0">
                <a:solidFill>
                  <a:srgbClr val="404040"/>
                </a:solidFill>
                <a:latin typeface="Century Gothic"/>
                <a:cs typeface="Century Gothic"/>
              </a:rPr>
              <a:t> </a:t>
            </a:r>
            <a:r>
              <a:rPr sz="1800" dirty="0">
                <a:solidFill>
                  <a:srgbClr val="404040"/>
                </a:solidFill>
                <a:latin typeface="Century Gothic"/>
                <a:cs typeface="Century Gothic"/>
              </a:rPr>
              <a:t>completion</a:t>
            </a:r>
            <a:r>
              <a:rPr sz="1800" spc="-20" dirty="0">
                <a:solidFill>
                  <a:srgbClr val="404040"/>
                </a:solidFill>
                <a:latin typeface="Century Gothic"/>
                <a:cs typeface="Century Gothic"/>
              </a:rPr>
              <a:t> </a:t>
            </a:r>
            <a:r>
              <a:rPr sz="1800" dirty="0">
                <a:solidFill>
                  <a:srgbClr val="404040"/>
                </a:solidFill>
                <a:latin typeface="Century Gothic"/>
                <a:cs typeface="Century Gothic"/>
              </a:rPr>
              <a:t>of</a:t>
            </a:r>
            <a:r>
              <a:rPr sz="1800" spc="-5" dirty="0">
                <a:solidFill>
                  <a:srgbClr val="404040"/>
                </a:solidFill>
                <a:latin typeface="Century Gothic"/>
                <a:cs typeface="Century Gothic"/>
              </a:rPr>
              <a:t> </a:t>
            </a:r>
            <a:r>
              <a:rPr sz="1800" dirty="0">
                <a:solidFill>
                  <a:srgbClr val="404040"/>
                </a:solidFill>
                <a:latin typeface="Century Gothic"/>
                <a:cs typeface="Century Gothic"/>
              </a:rPr>
              <a:t>at</a:t>
            </a:r>
            <a:r>
              <a:rPr sz="1800" spc="-5" dirty="0">
                <a:solidFill>
                  <a:srgbClr val="404040"/>
                </a:solidFill>
                <a:latin typeface="Century Gothic"/>
                <a:cs typeface="Century Gothic"/>
              </a:rPr>
              <a:t> </a:t>
            </a:r>
            <a:r>
              <a:rPr sz="1800" dirty="0">
                <a:solidFill>
                  <a:srgbClr val="404040"/>
                </a:solidFill>
                <a:latin typeface="Century Gothic"/>
                <a:cs typeface="Century Gothic"/>
              </a:rPr>
              <a:t>least</a:t>
            </a:r>
            <a:r>
              <a:rPr sz="1800" spc="10" dirty="0">
                <a:solidFill>
                  <a:srgbClr val="404040"/>
                </a:solidFill>
                <a:latin typeface="Century Gothic"/>
                <a:cs typeface="Century Gothic"/>
              </a:rPr>
              <a:t> </a:t>
            </a:r>
            <a:r>
              <a:rPr sz="1800" dirty="0">
                <a:solidFill>
                  <a:srgbClr val="404040"/>
                </a:solidFill>
                <a:latin typeface="Century Gothic"/>
                <a:cs typeface="Century Gothic"/>
              </a:rPr>
              <a:t>one</a:t>
            </a:r>
            <a:r>
              <a:rPr sz="1800" spc="5" dirty="0">
                <a:solidFill>
                  <a:srgbClr val="404040"/>
                </a:solidFill>
                <a:latin typeface="Century Gothic"/>
                <a:cs typeface="Century Gothic"/>
              </a:rPr>
              <a:t> </a:t>
            </a:r>
            <a:r>
              <a:rPr sz="1800" dirty="0">
                <a:solidFill>
                  <a:srgbClr val="404040"/>
                </a:solidFill>
                <a:latin typeface="Century Gothic"/>
                <a:cs typeface="Century Gothic"/>
              </a:rPr>
              <a:t>of</a:t>
            </a:r>
            <a:r>
              <a:rPr sz="1800" spc="-15" dirty="0">
                <a:solidFill>
                  <a:srgbClr val="404040"/>
                </a:solidFill>
                <a:latin typeface="Century Gothic"/>
                <a:cs typeface="Century Gothic"/>
              </a:rPr>
              <a:t> </a:t>
            </a: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orange</a:t>
            </a:r>
            <a:r>
              <a:rPr sz="1800" spc="5" dirty="0">
                <a:solidFill>
                  <a:srgbClr val="404040"/>
                </a:solidFill>
                <a:latin typeface="Century Gothic"/>
                <a:cs typeface="Century Gothic"/>
              </a:rPr>
              <a:t> </a:t>
            </a:r>
            <a:r>
              <a:rPr sz="1800" dirty="0">
                <a:solidFill>
                  <a:srgbClr val="404040"/>
                </a:solidFill>
                <a:latin typeface="Century Gothic"/>
                <a:cs typeface="Century Gothic"/>
              </a:rPr>
              <a:t>“Active</a:t>
            </a:r>
            <a:r>
              <a:rPr sz="1800" spc="-40" dirty="0">
                <a:solidFill>
                  <a:srgbClr val="404040"/>
                </a:solidFill>
                <a:latin typeface="Century Gothic"/>
                <a:cs typeface="Century Gothic"/>
              </a:rPr>
              <a:t> </a:t>
            </a:r>
            <a:r>
              <a:rPr sz="1800" spc="-10" dirty="0">
                <a:solidFill>
                  <a:srgbClr val="404040"/>
                </a:solidFill>
                <a:latin typeface="Century Gothic"/>
                <a:cs typeface="Century Gothic"/>
              </a:rPr>
              <a:t>Learning” </a:t>
            </a:r>
            <a:r>
              <a:rPr sz="1800" dirty="0">
                <a:solidFill>
                  <a:srgbClr val="404040"/>
                </a:solidFill>
                <a:latin typeface="Century Gothic"/>
                <a:cs typeface="Century Gothic"/>
              </a:rPr>
              <a:t>columns</a:t>
            </a:r>
            <a:r>
              <a:rPr sz="1800" spc="-40" dirty="0">
                <a:solidFill>
                  <a:srgbClr val="404040"/>
                </a:solidFill>
                <a:latin typeface="Century Gothic"/>
                <a:cs typeface="Century Gothic"/>
              </a:rPr>
              <a:t> </a:t>
            </a:r>
            <a:r>
              <a:rPr sz="1800" dirty="0">
                <a:solidFill>
                  <a:srgbClr val="404040"/>
                </a:solidFill>
                <a:latin typeface="Century Gothic"/>
                <a:cs typeface="Century Gothic"/>
              </a:rPr>
              <a:t>on</a:t>
            </a:r>
            <a:r>
              <a:rPr sz="1800" spc="-25" dirty="0">
                <a:solidFill>
                  <a:srgbClr val="404040"/>
                </a:solidFill>
                <a:latin typeface="Century Gothic"/>
                <a:cs typeface="Century Gothic"/>
              </a:rPr>
              <a:t> </a:t>
            </a:r>
            <a:r>
              <a:rPr sz="1800" dirty="0">
                <a:solidFill>
                  <a:srgbClr val="404040"/>
                </a:solidFill>
                <a:latin typeface="Century Gothic"/>
                <a:cs typeface="Century Gothic"/>
              </a:rPr>
              <a:t>the</a:t>
            </a:r>
            <a:r>
              <a:rPr sz="1800" spc="5" dirty="0">
                <a:solidFill>
                  <a:srgbClr val="404040"/>
                </a:solidFill>
                <a:latin typeface="Century Gothic"/>
                <a:cs typeface="Century Gothic"/>
              </a:rPr>
              <a:t> </a:t>
            </a:r>
            <a:r>
              <a:rPr sz="1800" dirty="0">
                <a:solidFill>
                  <a:srgbClr val="404040"/>
                </a:solidFill>
                <a:latin typeface="Century Gothic"/>
                <a:cs typeface="Century Gothic"/>
              </a:rPr>
              <a:t>spreadsheet</a:t>
            </a:r>
            <a:r>
              <a:rPr sz="1800" spc="10" dirty="0">
                <a:solidFill>
                  <a:srgbClr val="404040"/>
                </a:solidFill>
                <a:latin typeface="Century Gothic"/>
                <a:cs typeface="Century Gothic"/>
              </a:rPr>
              <a:t> </a:t>
            </a:r>
            <a:r>
              <a:rPr sz="1800" dirty="0">
                <a:solidFill>
                  <a:srgbClr val="404040"/>
                </a:solidFill>
                <a:latin typeface="Century Gothic"/>
                <a:cs typeface="Century Gothic"/>
              </a:rPr>
              <a:t>(along</a:t>
            </a:r>
            <a:r>
              <a:rPr sz="1800" spc="10" dirty="0">
                <a:solidFill>
                  <a:srgbClr val="404040"/>
                </a:solidFill>
                <a:latin typeface="Century Gothic"/>
                <a:cs typeface="Century Gothic"/>
              </a:rPr>
              <a:t> </a:t>
            </a:r>
            <a:r>
              <a:rPr sz="1800" dirty="0">
                <a:solidFill>
                  <a:srgbClr val="404040"/>
                </a:solidFill>
                <a:latin typeface="Century Gothic"/>
                <a:cs typeface="Century Gothic"/>
              </a:rPr>
              <a:t>with</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0" dirty="0">
                <a:solidFill>
                  <a:srgbClr val="404040"/>
                </a:solidFill>
                <a:latin typeface="Century Gothic"/>
                <a:cs typeface="Century Gothic"/>
              </a:rPr>
              <a:t> </a:t>
            </a:r>
            <a:r>
              <a:rPr sz="1800" dirty="0">
                <a:solidFill>
                  <a:srgbClr val="404040"/>
                </a:solidFill>
                <a:latin typeface="Century Gothic"/>
                <a:cs typeface="Century Gothic"/>
              </a:rPr>
              <a:t>projected enrollment</a:t>
            </a:r>
            <a:r>
              <a:rPr sz="1800" spc="-20" dirty="0">
                <a:solidFill>
                  <a:srgbClr val="404040"/>
                </a:solidFill>
                <a:latin typeface="Century Gothic"/>
                <a:cs typeface="Century Gothic"/>
              </a:rPr>
              <a:t> </a:t>
            </a:r>
            <a:r>
              <a:rPr sz="1800" dirty="0">
                <a:solidFill>
                  <a:srgbClr val="404040"/>
                </a:solidFill>
                <a:latin typeface="Century Gothic"/>
                <a:cs typeface="Century Gothic"/>
              </a:rPr>
              <a:t>column</a:t>
            </a:r>
            <a:r>
              <a:rPr sz="1800" spc="-40" dirty="0">
                <a:solidFill>
                  <a:srgbClr val="404040"/>
                </a:solidFill>
                <a:latin typeface="Century Gothic"/>
                <a:cs typeface="Century Gothic"/>
              </a:rPr>
              <a:t> </a:t>
            </a:r>
            <a:r>
              <a:rPr sz="1800" spc="-25" dirty="0">
                <a:solidFill>
                  <a:srgbClr val="404040"/>
                </a:solidFill>
                <a:latin typeface="Wingdings"/>
                <a:cs typeface="Wingdings"/>
              </a:rPr>
              <a:t></a:t>
            </a:r>
            <a:r>
              <a:rPr sz="1800" spc="-25" dirty="0">
                <a:solidFill>
                  <a:srgbClr val="404040"/>
                </a:solidFill>
                <a:latin typeface="Century Gothic"/>
                <a:cs typeface="Century Gothic"/>
              </a:rPr>
              <a:t>)</a:t>
            </a:r>
            <a:endParaRPr sz="1800" dirty="0">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sz="1800" b="1" dirty="0">
                <a:solidFill>
                  <a:srgbClr val="404040"/>
                </a:solidFill>
                <a:latin typeface="Century Gothic"/>
                <a:cs typeface="Century Gothic"/>
              </a:rPr>
              <a:t>Due</a:t>
            </a:r>
            <a:r>
              <a:rPr sz="1800" b="1" spc="-30" dirty="0">
                <a:solidFill>
                  <a:srgbClr val="404040"/>
                </a:solidFill>
                <a:latin typeface="Century Gothic"/>
                <a:cs typeface="Century Gothic"/>
              </a:rPr>
              <a:t> </a:t>
            </a:r>
            <a:r>
              <a:rPr sz="1800" b="1" dirty="0">
                <a:solidFill>
                  <a:srgbClr val="404040"/>
                </a:solidFill>
                <a:latin typeface="Century Gothic"/>
                <a:cs typeface="Century Gothic"/>
              </a:rPr>
              <a:t>to</a:t>
            </a:r>
            <a:r>
              <a:rPr sz="1800" b="1" spc="-10" dirty="0">
                <a:solidFill>
                  <a:srgbClr val="404040"/>
                </a:solidFill>
                <a:latin typeface="Century Gothic"/>
                <a:cs typeface="Century Gothic"/>
              </a:rPr>
              <a:t> </a:t>
            </a:r>
            <a:r>
              <a:rPr sz="1800" b="1" dirty="0">
                <a:solidFill>
                  <a:srgbClr val="404040"/>
                </a:solidFill>
                <a:latin typeface="Century Gothic"/>
                <a:cs typeface="Century Gothic"/>
              </a:rPr>
              <a:t>anticipated</a:t>
            </a:r>
            <a:r>
              <a:rPr sz="1800" b="1" spc="-25" dirty="0">
                <a:solidFill>
                  <a:srgbClr val="404040"/>
                </a:solidFill>
                <a:latin typeface="Century Gothic"/>
                <a:cs typeface="Century Gothic"/>
              </a:rPr>
              <a:t> </a:t>
            </a:r>
            <a:r>
              <a:rPr sz="1800" b="1" dirty="0">
                <a:solidFill>
                  <a:srgbClr val="404040"/>
                </a:solidFill>
                <a:latin typeface="Century Gothic"/>
                <a:cs typeface="Century Gothic"/>
              </a:rPr>
              <a:t>high</a:t>
            </a:r>
            <a:r>
              <a:rPr sz="1800" b="1" spc="-25" dirty="0">
                <a:solidFill>
                  <a:srgbClr val="404040"/>
                </a:solidFill>
                <a:latin typeface="Century Gothic"/>
                <a:cs typeface="Century Gothic"/>
              </a:rPr>
              <a:t> </a:t>
            </a:r>
            <a:r>
              <a:rPr sz="1800" b="1" dirty="0">
                <a:solidFill>
                  <a:srgbClr val="404040"/>
                </a:solidFill>
                <a:latin typeface="Century Gothic"/>
                <a:cs typeface="Century Gothic"/>
              </a:rPr>
              <a:t>demand,</a:t>
            </a:r>
            <a:r>
              <a:rPr sz="1800" b="1" spc="-35" dirty="0">
                <a:solidFill>
                  <a:srgbClr val="404040"/>
                </a:solidFill>
                <a:latin typeface="Century Gothic"/>
                <a:cs typeface="Century Gothic"/>
              </a:rPr>
              <a:t> </a:t>
            </a:r>
            <a:r>
              <a:rPr sz="1800" b="1" dirty="0">
                <a:solidFill>
                  <a:srgbClr val="404040"/>
                </a:solidFill>
                <a:latin typeface="Century Gothic"/>
                <a:cs typeface="Century Gothic"/>
              </a:rPr>
              <a:t>sections</a:t>
            </a:r>
            <a:r>
              <a:rPr sz="1800" b="1" spc="-25" dirty="0">
                <a:solidFill>
                  <a:srgbClr val="404040"/>
                </a:solidFill>
                <a:latin typeface="Century Gothic"/>
                <a:cs typeface="Century Gothic"/>
              </a:rPr>
              <a:t> </a:t>
            </a:r>
            <a:r>
              <a:rPr sz="1800" b="1" dirty="0">
                <a:solidFill>
                  <a:srgbClr val="404040"/>
                </a:solidFill>
                <a:latin typeface="Century Gothic"/>
                <a:cs typeface="Century Gothic"/>
              </a:rPr>
              <a:t>not</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following</a:t>
            </a:r>
            <a:r>
              <a:rPr sz="1800" b="1" spc="-10" dirty="0">
                <a:solidFill>
                  <a:srgbClr val="404040"/>
                </a:solidFill>
                <a:latin typeface="Century Gothic"/>
                <a:cs typeface="Century Gothic"/>
              </a:rPr>
              <a:t> </a:t>
            </a:r>
            <a:r>
              <a:rPr sz="1800" b="1" dirty="0">
                <a:solidFill>
                  <a:srgbClr val="404040"/>
                </a:solidFill>
                <a:latin typeface="Century Gothic"/>
                <a:cs typeface="Century Gothic"/>
              </a:rPr>
              <a:t>the</a:t>
            </a:r>
            <a:r>
              <a:rPr sz="1800" b="1" spc="-20" dirty="0">
                <a:solidFill>
                  <a:srgbClr val="404040"/>
                </a:solidFill>
                <a:latin typeface="Century Gothic"/>
                <a:cs typeface="Century Gothic"/>
              </a:rPr>
              <a:t> </a:t>
            </a:r>
            <a:r>
              <a:rPr sz="1800" b="1" u="sng" dirty="0">
                <a:solidFill>
                  <a:srgbClr val="A793D2"/>
                </a:solidFill>
                <a:uFill>
                  <a:solidFill>
                    <a:srgbClr val="A793D2"/>
                  </a:solidFill>
                </a:uFill>
                <a:latin typeface="Century Gothic"/>
                <a:cs typeface="Century Gothic"/>
                <a:hlinkClick r:id="rId3"/>
              </a:rPr>
              <a:t>standard</a:t>
            </a:r>
            <a:r>
              <a:rPr sz="1800" b="1" u="sng" spc="-35" dirty="0">
                <a:solidFill>
                  <a:srgbClr val="A793D2"/>
                </a:solidFill>
                <a:uFill>
                  <a:solidFill>
                    <a:srgbClr val="A793D2"/>
                  </a:solidFill>
                </a:uFill>
                <a:latin typeface="Century Gothic"/>
                <a:cs typeface="Century Gothic"/>
                <a:hlinkClick r:id="rId3"/>
              </a:rPr>
              <a:t> </a:t>
            </a:r>
            <a:r>
              <a:rPr sz="1800" b="1" u="sng" dirty="0">
                <a:solidFill>
                  <a:srgbClr val="A793D2"/>
                </a:solidFill>
                <a:uFill>
                  <a:solidFill>
                    <a:srgbClr val="A793D2"/>
                  </a:solidFill>
                </a:uFill>
                <a:latin typeface="Century Gothic"/>
                <a:cs typeface="Century Gothic"/>
                <a:hlinkClick r:id="rId3"/>
              </a:rPr>
              <a:t>teaching</a:t>
            </a:r>
            <a:r>
              <a:rPr sz="1800" b="1" u="sng" spc="-25" dirty="0">
                <a:solidFill>
                  <a:srgbClr val="A793D2"/>
                </a:solidFill>
                <a:uFill>
                  <a:solidFill>
                    <a:srgbClr val="A793D2"/>
                  </a:solidFill>
                </a:uFill>
                <a:latin typeface="Century Gothic"/>
                <a:cs typeface="Century Gothic"/>
                <a:hlinkClick r:id="rId3"/>
              </a:rPr>
              <a:t> </a:t>
            </a:r>
            <a:r>
              <a:rPr sz="1800" b="1" u="sng" spc="-10" dirty="0">
                <a:solidFill>
                  <a:srgbClr val="A793D2"/>
                </a:solidFill>
                <a:uFill>
                  <a:solidFill>
                    <a:srgbClr val="A793D2"/>
                  </a:solidFill>
                </a:uFill>
                <a:latin typeface="Century Gothic"/>
                <a:cs typeface="Century Gothic"/>
                <a:hlinkClick r:id="rId3"/>
              </a:rPr>
              <a:t>schedule</a:t>
            </a:r>
            <a:r>
              <a:rPr sz="1800" b="1" spc="-10" dirty="0">
                <a:solidFill>
                  <a:srgbClr val="A793D2"/>
                </a:solidFill>
                <a:latin typeface="Century Gothic"/>
                <a:cs typeface="Century Gothic"/>
              </a:rPr>
              <a:t> </a:t>
            </a:r>
            <a:r>
              <a:rPr sz="1800" b="1" dirty="0">
                <a:solidFill>
                  <a:srgbClr val="404040"/>
                </a:solidFill>
                <a:latin typeface="Century Gothic"/>
                <a:cs typeface="Century Gothic"/>
              </a:rPr>
              <a:t>will</a:t>
            </a:r>
            <a:r>
              <a:rPr sz="1800" b="1" spc="-10" dirty="0">
                <a:solidFill>
                  <a:srgbClr val="404040"/>
                </a:solidFill>
                <a:latin typeface="Century Gothic"/>
                <a:cs typeface="Century Gothic"/>
              </a:rPr>
              <a:t> </a:t>
            </a:r>
            <a:r>
              <a:rPr sz="1800" b="1" dirty="0">
                <a:solidFill>
                  <a:srgbClr val="404040"/>
                </a:solidFill>
                <a:latin typeface="Century Gothic"/>
                <a:cs typeface="Century Gothic"/>
              </a:rPr>
              <a:t>have</a:t>
            </a:r>
            <a:r>
              <a:rPr sz="1800" b="1" spc="-25" dirty="0">
                <a:solidFill>
                  <a:srgbClr val="404040"/>
                </a:solidFill>
                <a:latin typeface="Century Gothic"/>
                <a:cs typeface="Century Gothic"/>
              </a:rPr>
              <a:t> </a:t>
            </a:r>
            <a:r>
              <a:rPr sz="1800" b="1" dirty="0">
                <a:solidFill>
                  <a:srgbClr val="404040"/>
                </a:solidFill>
                <a:latin typeface="Century Gothic"/>
                <a:cs typeface="Century Gothic"/>
              </a:rPr>
              <a:t>limited options</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for</a:t>
            </a:r>
            <a:r>
              <a:rPr sz="1800" b="1" spc="-20" dirty="0">
                <a:solidFill>
                  <a:srgbClr val="404040"/>
                </a:solidFill>
                <a:latin typeface="Century Gothic"/>
                <a:cs typeface="Century Gothic"/>
              </a:rPr>
              <a:t> CIF.</a:t>
            </a:r>
            <a:endParaRPr lang="en-US" sz="1800" b="1" spc="-20" dirty="0">
              <a:solidFill>
                <a:srgbClr val="404040"/>
              </a:solidFill>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lang="en-US" spc="-20" dirty="0">
                <a:solidFill>
                  <a:srgbClr val="404040"/>
                </a:solidFill>
                <a:latin typeface="Century Gothic"/>
                <a:cs typeface="Century Gothic"/>
              </a:rPr>
              <a:t>Computer Labs Do NOT get reserved through CMSS, reserve these </a:t>
            </a:r>
            <a:r>
              <a:rPr lang="en-US" spc="-20" dirty="0">
                <a:solidFill>
                  <a:srgbClr val="404040"/>
                </a:solidFill>
                <a:latin typeface="Century Gothic"/>
                <a:cs typeface="Century Gothic"/>
                <a:hlinkClick r:id="rId4"/>
              </a:rPr>
              <a:t>here</a:t>
            </a:r>
            <a:r>
              <a:rPr lang="en-US" spc="-20" dirty="0">
                <a:solidFill>
                  <a:srgbClr val="404040"/>
                </a:solidFill>
                <a:latin typeface="Century Gothic"/>
                <a:cs typeface="Century Gothic"/>
              </a:rPr>
              <a:t> through ATLAS. Once you have approval through ATLAS, you can email us so the Computer Lab will be listed on </a:t>
            </a:r>
            <a:r>
              <a:rPr lang="en-US" spc="-20">
                <a:solidFill>
                  <a:srgbClr val="404040"/>
                </a:solidFill>
                <a:latin typeface="Century Gothic"/>
                <a:cs typeface="Century Gothic"/>
              </a:rPr>
              <a:t>Course Explorer.</a:t>
            </a:r>
            <a:endParaRPr sz="18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225540" cy="1397819"/>
          </a:xfrm>
          <a:prstGeom prst="rect">
            <a:avLst/>
          </a:prstGeom>
        </p:spPr>
        <p:txBody>
          <a:bodyPr vert="horz" wrap="square" lIns="0" tIns="287020" rIns="0" bIns="0" rtlCol="0">
            <a:spAutoFit/>
          </a:bodyPr>
          <a:lstStyle/>
          <a:p>
            <a:pPr marL="12700">
              <a:lnSpc>
                <a:spcPct val="100000"/>
              </a:lnSpc>
              <a:spcBef>
                <a:spcPts val="100"/>
              </a:spcBef>
            </a:pPr>
            <a:r>
              <a:rPr lang="en-US" dirty="0"/>
              <a:t>Miscellaneous Scheduling Information</a:t>
            </a:r>
            <a:endParaRPr spc="-10" dirty="0"/>
          </a:p>
        </p:txBody>
      </p:sp>
      <p:sp>
        <p:nvSpPr>
          <p:cNvPr id="3" name="object 3"/>
          <p:cNvSpPr txBox="1"/>
          <p:nvPr/>
        </p:nvSpPr>
        <p:spPr>
          <a:xfrm>
            <a:off x="898842" y="2286000"/>
            <a:ext cx="10394315" cy="4424288"/>
          </a:xfrm>
          <a:prstGeom prst="rect">
            <a:avLst/>
          </a:prstGeom>
        </p:spPr>
        <p:txBody>
          <a:bodyPr vert="horz" wrap="square" lIns="0" tIns="12700" rIns="0" bIns="0" rtlCol="0">
            <a:spAutoFit/>
          </a:bodyPr>
          <a:lstStyle/>
          <a:p>
            <a:pPr marL="756285" lvl="1" indent="-287020">
              <a:lnSpc>
                <a:spcPct val="100000"/>
              </a:lnSpc>
              <a:spcBef>
                <a:spcPts val="1000"/>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Instructions</a:t>
            </a:r>
            <a:r>
              <a:rPr sz="1600" spc="-35" dirty="0">
                <a:solidFill>
                  <a:srgbClr val="404040"/>
                </a:solidFill>
                <a:latin typeface="Century Gothic"/>
                <a:cs typeface="Century Gothic"/>
              </a:rPr>
              <a:t> </a:t>
            </a:r>
            <a:r>
              <a:rPr sz="1600" dirty="0">
                <a:solidFill>
                  <a:srgbClr val="404040"/>
                </a:solidFill>
                <a:latin typeface="Century Gothic"/>
                <a:cs typeface="Century Gothic"/>
              </a:rPr>
              <a:t>for</a:t>
            </a:r>
            <a:r>
              <a:rPr sz="1600" spc="-60" dirty="0">
                <a:solidFill>
                  <a:srgbClr val="404040"/>
                </a:solidFill>
                <a:latin typeface="Century Gothic"/>
                <a:cs typeface="Century Gothic"/>
              </a:rPr>
              <a:t> </a:t>
            </a:r>
            <a:r>
              <a:rPr sz="1600" dirty="0">
                <a:solidFill>
                  <a:srgbClr val="404040"/>
                </a:solidFill>
                <a:latin typeface="Century Gothic"/>
                <a:cs typeface="Century Gothic"/>
              </a:rPr>
              <a:t>changing</a:t>
            </a:r>
            <a:r>
              <a:rPr sz="1600" spc="-45" dirty="0">
                <a:solidFill>
                  <a:srgbClr val="404040"/>
                </a:solidFill>
                <a:latin typeface="Century Gothic"/>
                <a:cs typeface="Century Gothic"/>
              </a:rPr>
              <a:t> </a:t>
            </a:r>
            <a:r>
              <a:rPr sz="1600" dirty="0">
                <a:solidFill>
                  <a:srgbClr val="404040"/>
                </a:solidFill>
                <a:latin typeface="Century Gothic"/>
                <a:cs typeface="Century Gothic"/>
              </a:rPr>
              <a:t>the</a:t>
            </a:r>
            <a:r>
              <a:rPr sz="1600" spc="-55" dirty="0">
                <a:solidFill>
                  <a:srgbClr val="404040"/>
                </a:solidFill>
                <a:latin typeface="Century Gothic"/>
                <a:cs typeface="Century Gothic"/>
              </a:rPr>
              <a:t> </a:t>
            </a:r>
            <a:r>
              <a:rPr sz="1600" dirty="0">
                <a:solidFill>
                  <a:srgbClr val="404040"/>
                </a:solidFill>
                <a:latin typeface="Century Gothic"/>
                <a:cs typeface="Century Gothic"/>
              </a:rPr>
              <a:t>schedule</a:t>
            </a:r>
            <a:r>
              <a:rPr sz="1600" spc="-50" dirty="0">
                <a:solidFill>
                  <a:srgbClr val="404040"/>
                </a:solidFill>
                <a:latin typeface="Century Gothic"/>
                <a:cs typeface="Century Gothic"/>
              </a:rPr>
              <a:t> </a:t>
            </a:r>
            <a:r>
              <a:rPr sz="1600" dirty="0">
                <a:solidFill>
                  <a:srgbClr val="404040"/>
                </a:solidFill>
                <a:latin typeface="Century Gothic"/>
                <a:cs typeface="Century Gothic"/>
              </a:rPr>
              <a:t>type</a:t>
            </a:r>
            <a:r>
              <a:rPr sz="1600" spc="-65"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75" dirty="0">
                <a:solidFill>
                  <a:srgbClr val="404040"/>
                </a:solidFill>
                <a:latin typeface="Century Gothic"/>
                <a:cs typeface="Century Gothic"/>
              </a:rPr>
              <a:t> </a:t>
            </a:r>
            <a:r>
              <a:rPr sz="1600" dirty="0">
                <a:solidFill>
                  <a:srgbClr val="404040"/>
                </a:solidFill>
                <a:latin typeface="Century Gothic"/>
                <a:cs typeface="Century Gothic"/>
              </a:rPr>
              <a:t>found</a:t>
            </a:r>
            <a:r>
              <a:rPr sz="1600" spc="-50"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2"/>
              </a:rPr>
              <a:t>here</a:t>
            </a:r>
            <a:r>
              <a:rPr sz="1600" spc="-10" dirty="0">
                <a:solidFill>
                  <a:srgbClr val="404040"/>
                </a:solidFill>
                <a:latin typeface="Century Gothic"/>
                <a:cs typeface="Century Gothic"/>
              </a:rPr>
              <a:t>.</a:t>
            </a:r>
            <a:endParaRPr sz="1600" dirty="0">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Guidance</a:t>
            </a:r>
            <a:r>
              <a:rPr sz="1600" spc="-30" dirty="0">
                <a:solidFill>
                  <a:srgbClr val="404040"/>
                </a:solidFill>
                <a:latin typeface="Century Gothic"/>
                <a:cs typeface="Century Gothic"/>
              </a:rPr>
              <a:t> </a:t>
            </a:r>
            <a:r>
              <a:rPr sz="1600" dirty="0">
                <a:solidFill>
                  <a:srgbClr val="404040"/>
                </a:solidFill>
                <a:latin typeface="Century Gothic"/>
                <a:cs typeface="Century Gothic"/>
              </a:rPr>
              <a:t>for</a:t>
            </a:r>
            <a:r>
              <a:rPr sz="1600" spc="-40" dirty="0">
                <a:solidFill>
                  <a:srgbClr val="404040"/>
                </a:solidFill>
                <a:latin typeface="Century Gothic"/>
                <a:cs typeface="Century Gothic"/>
              </a:rPr>
              <a:t> </a:t>
            </a:r>
            <a:r>
              <a:rPr sz="1600" spc="-10" dirty="0">
                <a:solidFill>
                  <a:srgbClr val="404040"/>
                </a:solidFill>
                <a:latin typeface="Century Gothic"/>
                <a:cs typeface="Century Gothic"/>
              </a:rPr>
              <a:t>packaging</a:t>
            </a:r>
            <a:r>
              <a:rPr sz="1600" spc="-5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0" dirty="0">
                <a:solidFill>
                  <a:srgbClr val="404040"/>
                </a:solidFill>
                <a:latin typeface="Century Gothic"/>
                <a:cs typeface="Century Gothic"/>
              </a:rPr>
              <a:t> </a:t>
            </a:r>
            <a:r>
              <a:rPr sz="1600" dirty="0">
                <a:solidFill>
                  <a:srgbClr val="404040"/>
                </a:solidFill>
                <a:latin typeface="Century Gothic"/>
                <a:cs typeface="Century Gothic"/>
              </a:rPr>
              <a:t>(fully</a:t>
            </a:r>
            <a:r>
              <a:rPr sz="1600" spc="-25" dirty="0">
                <a:solidFill>
                  <a:srgbClr val="404040"/>
                </a:solidFill>
                <a:latin typeface="Century Gothic"/>
                <a:cs typeface="Century Gothic"/>
              </a:rPr>
              <a:t> </a:t>
            </a:r>
            <a:r>
              <a:rPr sz="1600" spc="-10" dirty="0">
                <a:solidFill>
                  <a:srgbClr val="404040"/>
                </a:solidFill>
                <a:latin typeface="Century Gothic"/>
                <a:cs typeface="Century Gothic"/>
              </a:rPr>
              <a:t>in-</a:t>
            </a:r>
            <a:r>
              <a:rPr sz="1600" dirty="0">
                <a:solidFill>
                  <a:srgbClr val="404040"/>
                </a:solidFill>
                <a:latin typeface="Century Gothic"/>
                <a:cs typeface="Century Gothic"/>
              </a:rPr>
              <a:t>person,</a:t>
            </a:r>
            <a:r>
              <a:rPr sz="1600" spc="-25" dirty="0">
                <a:solidFill>
                  <a:srgbClr val="404040"/>
                </a:solidFill>
                <a:latin typeface="Century Gothic"/>
                <a:cs typeface="Century Gothic"/>
              </a:rPr>
              <a:t> </a:t>
            </a:r>
            <a:r>
              <a:rPr sz="1600" dirty="0">
                <a:solidFill>
                  <a:srgbClr val="404040"/>
                </a:solidFill>
                <a:latin typeface="Century Gothic"/>
                <a:cs typeface="Century Gothic"/>
              </a:rPr>
              <a:t>fully</a:t>
            </a:r>
            <a:r>
              <a:rPr sz="1600" spc="-55" dirty="0">
                <a:solidFill>
                  <a:srgbClr val="404040"/>
                </a:solidFill>
                <a:latin typeface="Century Gothic"/>
                <a:cs typeface="Century Gothic"/>
              </a:rPr>
              <a:t> </a:t>
            </a:r>
            <a:r>
              <a:rPr sz="1600" dirty="0">
                <a:solidFill>
                  <a:srgbClr val="404040"/>
                </a:solidFill>
                <a:latin typeface="Century Gothic"/>
                <a:cs typeface="Century Gothic"/>
              </a:rPr>
              <a:t>online,</a:t>
            </a:r>
            <a:r>
              <a:rPr sz="1600" spc="-50" dirty="0">
                <a:solidFill>
                  <a:srgbClr val="404040"/>
                </a:solidFill>
                <a:latin typeface="Century Gothic"/>
                <a:cs typeface="Century Gothic"/>
              </a:rPr>
              <a:t> </a:t>
            </a:r>
            <a:r>
              <a:rPr sz="1600" dirty="0">
                <a:solidFill>
                  <a:srgbClr val="404040"/>
                </a:solidFill>
                <a:latin typeface="Century Gothic"/>
                <a:cs typeface="Century Gothic"/>
              </a:rPr>
              <a:t>or</a:t>
            </a:r>
            <a:r>
              <a:rPr sz="1600" spc="-30" dirty="0">
                <a:solidFill>
                  <a:srgbClr val="404040"/>
                </a:solidFill>
                <a:latin typeface="Century Gothic"/>
                <a:cs typeface="Century Gothic"/>
              </a:rPr>
              <a:t> </a:t>
            </a:r>
            <a:r>
              <a:rPr sz="1600" dirty="0">
                <a:solidFill>
                  <a:srgbClr val="404040"/>
                </a:solidFill>
                <a:latin typeface="Century Gothic"/>
                <a:cs typeface="Century Gothic"/>
              </a:rPr>
              <a:t>a</a:t>
            </a:r>
            <a:r>
              <a:rPr sz="1600" spc="-50" dirty="0">
                <a:solidFill>
                  <a:srgbClr val="404040"/>
                </a:solidFill>
                <a:latin typeface="Century Gothic"/>
                <a:cs typeface="Century Gothic"/>
              </a:rPr>
              <a:t> </a:t>
            </a:r>
            <a:r>
              <a:rPr sz="1600" spc="-10" dirty="0">
                <a:solidFill>
                  <a:srgbClr val="404040"/>
                </a:solidFill>
                <a:latin typeface="Century Gothic"/>
                <a:cs typeface="Century Gothic"/>
              </a:rPr>
              <a:t>combination)</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45" dirty="0">
                <a:solidFill>
                  <a:srgbClr val="404040"/>
                </a:solidFill>
                <a:latin typeface="Century Gothic"/>
                <a:cs typeface="Century Gothic"/>
              </a:rPr>
              <a:t> </a:t>
            </a:r>
            <a:r>
              <a:rPr sz="1600" dirty="0">
                <a:solidFill>
                  <a:srgbClr val="404040"/>
                </a:solidFill>
                <a:latin typeface="Century Gothic"/>
                <a:cs typeface="Century Gothic"/>
              </a:rPr>
              <a:t>be</a:t>
            </a:r>
            <a:r>
              <a:rPr sz="1600" spc="-45" dirty="0">
                <a:solidFill>
                  <a:srgbClr val="404040"/>
                </a:solidFill>
                <a:latin typeface="Century Gothic"/>
                <a:cs typeface="Century Gothic"/>
              </a:rPr>
              <a:t> </a:t>
            </a:r>
            <a:r>
              <a:rPr sz="1600" spc="-10" dirty="0">
                <a:solidFill>
                  <a:srgbClr val="404040"/>
                </a:solidFill>
                <a:latin typeface="Century Gothic"/>
                <a:cs typeface="Century Gothic"/>
              </a:rPr>
              <a:t>found </a:t>
            </a:r>
            <a:r>
              <a:rPr sz="1600" u="sng" spc="-10" dirty="0">
                <a:solidFill>
                  <a:srgbClr val="A793D2"/>
                </a:solidFill>
                <a:uFill>
                  <a:solidFill>
                    <a:srgbClr val="A793D2"/>
                  </a:solidFill>
                </a:uFill>
                <a:latin typeface="Century Gothic"/>
                <a:cs typeface="Century Gothic"/>
                <a:hlinkClick r:id="rId3"/>
              </a:rPr>
              <a:t>here</a:t>
            </a:r>
            <a:r>
              <a:rPr sz="1600" spc="-10" dirty="0">
                <a:solidFill>
                  <a:srgbClr val="404040"/>
                </a:solidFill>
                <a:latin typeface="Century Gothic"/>
                <a:cs typeface="Century Gothic"/>
              </a:rPr>
              <a:t>.</a:t>
            </a:r>
            <a:endParaRPr lang="en-US" sz="1600" spc="-10" dirty="0">
              <a:solidFill>
                <a:srgbClr val="404040"/>
              </a:solidFill>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If looking for a new CRN be sure to check </a:t>
            </a:r>
            <a:r>
              <a:rPr lang="en-US" sz="1600" dirty="0" err="1">
                <a:hlinkClick r:id="rId4"/>
              </a:rPr>
              <a:t>Catsched</a:t>
            </a:r>
            <a:r>
              <a:rPr lang="en-US" sz="1600" spc="-10" dirty="0">
                <a:solidFill>
                  <a:srgbClr val="404040"/>
                </a:solidFill>
                <a:latin typeface="Century Gothic"/>
              </a:rPr>
              <a:t>. DO NOT CREATE A NEW CRN if one is available. Any questions please email us first. </a:t>
            </a: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When emailing, please include semester/CRNs when requesting rooms or what you need in your main email instead of asking us to read through an email thread.</a:t>
            </a: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CMSS does not handle events. Anything that needs a classroom but is not a section should be directed to </a:t>
            </a:r>
            <a:r>
              <a:rPr lang="en-US" sz="1600" spc="-10" dirty="0">
                <a:solidFill>
                  <a:srgbClr val="404040"/>
                </a:solidFill>
                <a:latin typeface="Century Gothic"/>
                <a:cs typeface="Century Gothic"/>
                <a:hlinkClick r:id="rId5"/>
              </a:rPr>
              <a:t>fac-reserve@illinois.edu</a:t>
            </a:r>
            <a:r>
              <a:rPr lang="en-US" sz="1600" spc="-10" dirty="0">
                <a:solidFill>
                  <a:srgbClr val="404040"/>
                </a:solidFill>
                <a:latin typeface="Century Gothic"/>
                <a:cs typeface="Century Gothic"/>
              </a:rPr>
              <a:t> or submitted through Astra </a:t>
            </a:r>
            <a:r>
              <a:rPr lang="en-US" sz="1600" spc="-10" dirty="0">
                <a:solidFill>
                  <a:srgbClr val="404040"/>
                </a:solidFill>
                <a:latin typeface="Century Gothic"/>
                <a:cs typeface="Century Gothic"/>
                <a:hlinkClick r:id="rId6"/>
              </a:rPr>
              <a:t>here</a:t>
            </a:r>
            <a:r>
              <a:rPr lang="en-US" sz="1600" spc="-10" dirty="0">
                <a:solidFill>
                  <a:srgbClr val="404040"/>
                </a:solidFill>
                <a:latin typeface="Century Gothic"/>
                <a:cs typeface="Century Gothic"/>
              </a:rPr>
              <a:t>.</a:t>
            </a: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We are more heavily discouraging XM-OLs and becoming stricter about what can and cannot be an XM-OL. A more detailed email will be sent later this summer.</a:t>
            </a:r>
            <a:endParaRPr sz="1600" dirty="0">
              <a:latin typeface="Century Gothic"/>
              <a:cs typeface="Century Gothic"/>
            </a:endParaRPr>
          </a:p>
          <a:p>
            <a:pPr marL="756285" lvl="1" indent="-287020">
              <a:lnSpc>
                <a:spcPct val="100000"/>
              </a:lnSpc>
              <a:spcBef>
                <a:spcPts val="1005"/>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For</a:t>
            </a:r>
            <a:r>
              <a:rPr sz="1600" spc="-55" dirty="0">
                <a:solidFill>
                  <a:srgbClr val="404040"/>
                </a:solidFill>
                <a:latin typeface="Century Gothic"/>
                <a:cs typeface="Century Gothic"/>
              </a:rPr>
              <a:t> </a:t>
            </a:r>
            <a:r>
              <a:rPr sz="1600" dirty="0">
                <a:solidFill>
                  <a:srgbClr val="404040"/>
                </a:solidFill>
                <a:latin typeface="Century Gothic"/>
                <a:cs typeface="Century Gothic"/>
              </a:rPr>
              <a:t>those</a:t>
            </a:r>
            <a:r>
              <a:rPr sz="1600" spc="-50" dirty="0">
                <a:solidFill>
                  <a:srgbClr val="404040"/>
                </a:solidFill>
                <a:latin typeface="Century Gothic"/>
                <a:cs typeface="Century Gothic"/>
              </a:rPr>
              <a:t> </a:t>
            </a:r>
            <a:r>
              <a:rPr sz="1600" spc="-10" dirty="0">
                <a:solidFill>
                  <a:srgbClr val="404040"/>
                </a:solidFill>
                <a:latin typeface="Century Gothic"/>
                <a:cs typeface="Century Gothic"/>
              </a:rPr>
              <a:t>experienced</a:t>
            </a:r>
            <a:r>
              <a:rPr sz="1600" spc="-45" dirty="0">
                <a:solidFill>
                  <a:srgbClr val="404040"/>
                </a:solidFill>
                <a:latin typeface="Century Gothic"/>
                <a:cs typeface="Century Gothic"/>
              </a:rPr>
              <a:t> </a:t>
            </a:r>
            <a:r>
              <a:rPr sz="1600" dirty="0">
                <a:solidFill>
                  <a:srgbClr val="404040"/>
                </a:solidFill>
                <a:latin typeface="Century Gothic"/>
                <a:cs typeface="Century Gothic"/>
              </a:rPr>
              <a:t>with</a:t>
            </a:r>
            <a:r>
              <a:rPr sz="1600" spc="-30" dirty="0">
                <a:solidFill>
                  <a:srgbClr val="404040"/>
                </a:solidFill>
                <a:latin typeface="Century Gothic"/>
                <a:cs typeface="Century Gothic"/>
              </a:rPr>
              <a:t> </a:t>
            </a:r>
            <a:r>
              <a:rPr sz="1600" dirty="0">
                <a:solidFill>
                  <a:srgbClr val="404040"/>
                </a:solidFill>
                <a:latin typeface="Century Gothic"/>
                <a:cs typeface="Century Gothic"/>
              </a:rPr>
              <a:t>linking</a:t>
            </a:r>
            <a:r>
              <a:rPr sz="1600" spc="-7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50" dirty="0">
                <a:solidFill>
                  <a:srgbClr val="404040"/>
                </a:solidFill>
                <a:latin typeface="Century Gothic"/>
                <a:cs typeface="Century Gothic"/>
              </a:rPr>
              <a:t> </a:t>
            </a:r>
            <a:r>
              <a:rPr sz="1600" dirty="0">
                <a:solidFill>
                  <a:srgbClr val="404040"/>
                </a:solidFill>
                <a:latin typeface="Century Gothic"/>
                <a:cs typeface="Century Gothic"/>
              </a:rPr>
              <a:t>instructions</a:t>
            </a:r>
            <a:r>
              <a:rPr sz="1600" spc="-20" dirty="0">
                <a:solidFill>
                  <a:srgbClr val="404040"/>
                </a:solidFill>
                <a:latin typeface="Century Gothic"/>
                <a:cs typeface="Century Gothic"/>
              </a:rPr>
              <a:t> </a:t>
            </a:r>
            <a:r>
              <a:rPr sz="1600" dirty="0">
                <a:solidFill>
                  <a:srgbClr val="404040"/>
                </a:solidFill>
                <a:latin typeface="Century Gothic"/>
                <a:cs typeface="Century Gothic"/>
              </a:rPr>
              <a:t>and</a:t>
            </a:r>
            <a:r>
              <a:rPr sz="1600" spc="-65" dirty="0">
                <a:solidFill>
                  <a:srgbClr val="404040"/>
                </a:solidFill>
                <a:latin typeface="Century Gothic"/>
                <a:cs typeface="Century Gothic"/>
              </a:rPr>
              <a:t> </a:t>
            </a:r>
            <a:r>
              <a:rPr sz="1600" dirty="0">
                <a:solidFill>
                  <a:srgbClr val="404040"/>
                </a:solidFill>
                <a:latin typeface="Century Gothic"/>
                <a:cs typeface="Century Gothic"/>
              </a:rPr>
              <a:t>reminders</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80" dirty="0">
                <a:solidFill>
                  <a:srgbClr val="404040"/>
                </a:solidFill>
                <a:latin typeface="Century Gothic"/>
                <a:cs typeface="Century Gothic"/>
              </a:rPr>
              <a:t> </a:t>
            </a:r>
            <a:r>
              <a:rPr sz="1600" dirty="0">
                <a:solidFill>
                  <a:srgbClr val="404040"/>
                </a:solidFill>
                <a:latin typeface="Century Gothic"/>
                <a:cs typeface="Century Gothic"/>
              </a:rPr>
              <a:t>found</a:t>
            </a:r>
            <a:r>
              <a:rPr sz="1600" spc="-55"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7"/>
              </a:rPr>
              <a:t>here</a:t>
            </a:r>
            <a:r>
              <a:rPr sz="1600" spc="-10" dirty="0">
                <a:solidFill>
                  <a:srgbClr val="404040"/>
                </a:solidFill>
                <a:latin typeface="Century Gothic"/>
                <a:cs typeface="Century Gothic"/>
              </a:rPr>
              <a:t>.</a:t>
            </a:r>
            <a:endParaRPr sz="1600" dirty="0">
              <a:latin typeface="Century Gothic"/>
              <a:cs typeface="Century Gothic"/>
            </a:endParaRPr>
          </a:p>
          <a:p>
            <a:pPr marL="1155700" lvl="2" indent="-228600">
              <a:lnSpc>
                <a:spcPct val="100000"/>
              </a:lnSpc>
              <a:spcBef>
                <a:spcPts val="1005"/>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30" dirty="0">
                <a:solidFill>
                  <a:srgbClr val="404040"/>
                </a:solidFill>
                <a:latin typeface="Century Gothic"/>
                <a:cs typeface="Century Gothic"/>
              </a:rPr>
              <a:t> </a:t>
            </a:r>
            <a:r>
              <a:rPr sz="1400" dirty="0">
                <a:solidFill>
                  <a:srgbClr val="404040"/>
                </a:solidFill>
                <a:latin typeface="Century Gothic"/>
                <a:cs typeface="Century Gothic"/>
              </a:rPr>
              <a:t>you</a:t>
            </a:r>
            <a:r>
              <a:rPr sz="1400" spc="-35" dirty="0">
                <a:solidFill>
                  <a:srgbClr val="404040"/>
                </a:solidFill>
                <a:latin typeface="Century Gothic"/>
                <a:cs typeface="Century Gothic"/>
              </a:rPr>
              <a:t> </a:t>
            </a:r>
            <a:r>
              <a:rPr sz="1400" dirty="0">
                <a:solidFill>
                  <a:srgbClr val="404040"/>
                </a:solidFill>
                <a:latin typeface="Century Gothic"/>
                <a:cs typeface="Century Gothic"/>
              </a:rPr>
              <a:t>are new</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40"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8"/>
              </a:rPr>
              <a:t>Contact</a:t>
            </a:r>
            <a:r>
              <a:rPr sz="1400" i="1" u="sng" spc="-40" dirty="0">
                <a:solidFill>
                  <a:srgbClr val="A793D2"/>
                </a:solidFill>
                <a:uFill>
                  <a:solidFill>
                    <a:srgbClr val="A793D2"/>
                  </a:solidFill>
                </a:uFill>
                <a:latin typeface="Century Gothic"/>
                <a:cs typeface="Century Gothic"/>
                <a:hlinkClick r:id="rId8"/>
              </a:rPr>
              <a:t> </a:t>
            </a:r>
            <a:r>
              <a:rPr sz="1400" i="1" u="sng" spc="-10" dirty="0">
                <a:solidFill>
                  <a:srgbClr val="A793D2"/>
                </a:solidFill>
                <a:uFill>
                  <a:solidFill>
                    <a:srgbClr val="A793D2"/>
                  </a:solidFill>
                </a:uFill>
                <a:latin typeface="Century Gothic"/>
                <a:cs typeface="Century Gothic"/>
                <a:hlinkClick r:id="rId8"/>
              </a:rPr>
              <a:t>CMSS</a:t>
            </a:r>
            <a:r>
              <a:rPr sz="1400" i="1" spc="-10" dirty="0">
                <a:solidFill>
                  <a:srgbClr val="404040"/>
                </a:solidFill>
                <a:latin typeface="Century Gothic"/>
                <a:cs typeface="Century Gothic"/>
              </a:rPr>
              <a:t>.</a:t>
            </a:r>
            <a:endParaRPr sz="1400" dirty="0">
              <a:latin typeface="Century Gothic"/>
              <a:cs typeface="Century Gothic"/>
            </a:endParaRPr>
          </a:p>
          <a:p>
            <a:pPr marL="1155700" lvl="2" indent="-228600">
              <a:lnSpc>
                <a:spcPct val="100000"/>
              </a:lnSpc>
              <a:spcBef>
                <a:spcPts val="950"/>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0" dirty="0">
                <a:solidFill>
                  <a:srgbClr val="404040"/>
                </a:solidFill>
                <a:latin typeface="Century Gothic"/>
                <a:cs typeface="Century Gothic"/>
              </a:rPr>
              <a:t> </a:t>
            </a:r>
            <a:r>
              <a:rPr sz="1400" dirty="0">
                <a:solidFill>
                  <a:srgbClr val="404040"/>
                </a:solidFill>
                <a:latin typeface="Century Gothic"/>
                <a:cs typeface="Century Gothic"/>
              </a:rPr>
              <a:t>for</a:t>
            </a:r>
            <a:r>
              <a:rPr sz="1400" spc="-30" dirty="0">
                <a:solidFill>
                  <a:srgbClr val="404040"/>
                </a:solidFill>
                <a:latin typeface="Century Gothic"/>
                <a:cs typeface="Century Gothic"/>
              </a:rPr>
              <a:t> </a:t>
            </a:r>
            <a:r>
              <a:rPr sz="1400" dirty="0">
                <a:solidFill>
                  <a:srgbClr val="404040"/>
                </a:solidFill>
                <a:latin typeface="Century Gothic"/>
                <a:cs typeface="Century Gothic"/>
              </a:rPr>
              <a:t>a course</a:t>
            </a:r>
            <a:r>
              <a:rPr sz="1400" spc="-40" dirty="0">
                <a:solidFill>
                  <a:srgbClr val="404040"/>
                </a:solidFill>
                <a:latin typeface="Century Gothic"/>
                <a:cs typeface="Century Gothic"/>
              </a:rPr>
              <a:t> </a:t>
            </a:r>
            <a:r>
              <a:rPr sz="1400" dirty="0">
                <a:solidFill>
                  <a:srgbClr val="404040"/>
                </a:solidFill>
                <a:latin typeface="Century Gothic"/>
                <a:cs typeface="Century Gothic"/>
              </a:rPr>
              <a:t>that</a:t>
            </a:r>
            <a:r>
              <a:rPr sz="1400" spc="5" dirty="0">
                <a:solidFill>
                  <a:srgbClr val="404040"/>
                </a:solidFill>
                <a:latin typeface="Century Gothic"/>
                <a:cs typeface="Century Gothic"/>
              </a:rPr>
              <a:t> </a:t>
            </a:r>
            <a:r>
              <a:rPr sz="1400" dirty="0">
                <a:solidFill>
                  <a:srgbClr val="404040"/>
                </a:solidFill>
                <a:latin typeface="Century Gothic"/>
                <a:cs typeface="Century Gothic"/>
              </a:rPr>
              <a:t>has</a:t>
            </a:r>
            <a:r>
              <a:rPr sz="1400" spc="-20" dirty="0">
                <a:solidFill>
                  <a:srgbClr val="404040"/>
                </a:solidFill>
                <a:latin typeface="Century Gothic"/>
                <a:cs typeface="Century Gothic"/>
              </a:rPr>
              <a:t> </a:t>
            </a:r>
            <a:r>
              <a:rPr sz="1400" dirty="0">
                <a:solidFill>
                  <a:srgbClr val="404040"/>
                </a:solidFill>
                <a:latin typeface="Century Gothic"/>
                <a:cs typeface="Century Gothic"/>
              </a:rPr>
              <a:t>never</a:t>
            </a:r>
            <a:r>
              <a:rPr sz="1400" spc="-25" dirty="0">
                <a:solidFill>
                  <a:srgbClr val="404040"/>
                </a:solidFill>
                <a:latin typeface="Century Gothic"/>
                <a:cs typeface="Century Gothic"/>
              </a:rPr>
              <a:t> </a:t>
            </a:r>
            <a:r>
              <a:rPr sz="1400" dirty="0">
                <a:solidFill>
                  <a:srgbClr val="404040"/>
                </a:solidFill>
                <a:latin typeface="Century Gothic"/>
                <a:cs typeface="Century Gothic"/>
              </a:rPr>
              <a:t>had</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before,</a:t>
            </a:r>
            <a:r>
              <a:rPr sz="1400" spc="-35"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8"/>
              </a:rPr>
              <a:t>Contact</a:t>
            </a:r>
            <a:r>
              <a:rPr sz="1400" i="1" u="sng" spc="-45" dirty="0">
                <a:solidFill>
                  <a:srgbClr val="A793D2"/>
                </a:solidFill>
                <a:uFill>
                  <a:solidFill>
                    <a:srgbClr val="A793D2"/>
                  </a:solidFill>
                </a:uFill>
                <a:latin typeface="Century Gothic"/>
                <a:cs typeface="Century Gothic"/>
                <a:hlinkClick r:id="rId8"/>
              </a:rPr>
              <a:t> </a:t>
            </a:r>
            <a:r>
              <a:rPr sz="1400" i="1" u="sng" spc="-10" dirty="0">
                <a:solidFill>
                  <a:srgbClr val="A793D2"/>
                </a:solidFill>
                <a:uFill>
                  <a:solidFill>
                    <a:srgbClr val="A793D2"/>
                  </a:solidFill>
                </a:uFill>
                <a:latin typeface="Century Gothic"/>
                <a:cs typeface="Century Gothic"/>
                <a:hlinkClick r:id="rId8"/>
              </a:rPr>
              <a:t>CMSS</a:t>
            </a:r>
            <a:r>
              <a:rPr sz="1400" i="1" spc="-10" dirty="0">
                <a:solidFill>
                  <a:srgbClr val="404040"/>
                </a:solidFill>
                <a:latin typeface="Century Gothic"/>
                <a:cs typeface="Century Gothic"/>
              </a:rPr>
              <a:t>.</a:t>
            </a:r>
            <a:endParaRPr lang="en-US" sz="1400" i="1" spc="-10" dirty="0">
              <a:solidFill>
                <a:srgbClr val="404040"/>
              </a:solidFill>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612F-2A18-EFCA-D940-2B5EC0483572}"/>
              </a:ext>
            </a:extLst>
          </p:cNvPr>
          <p:cNvSpPr>
            <a:spLocks noGrp="1"/>
          </p:cNvSpPr>
          <p:nvPr>
            <p:ph type="title"/>
          </p:nvPr>
        </p:nvSpPr>
        <p:spPr>
          <a:xfrm>
            <a:off x="1233694" y="740152"/>
            <a:ext cx="6225540" cy="553998"/>
          </a:xfrm>
        </p:spPr>
        <p:txBody>
          <a:bodyPr/>
          <a:lstStyle/>
          <a:p>
            <a:r>
              <a:rPr lang="en-US" dirty="0"/>
              <a:t>Training Updates</a:t>
            </a:r>
          </a:p>
        </p:txBody>
      </p:sp>
      <p:sp>
        <p:nvSpPr>
          <p:cNvPr id="3" name="Text Placeholder 2">
            <a:extLst>
              <a:ext uri="{FF2B5EF4-FFF2-40B4-BE49-F238E27FC236}">
                <a16:creationId xmlns:a16="http://schemas.microsoft.com/office/drawing/2014/main" id="{D5DB18ED-A042-E877-2248-48D5B24EE27C}"/>
              </a:ext>
            </a:extLst>
          </p:cNvPr>
          <p:cNvSpPr>
            <a:spLocks noGrp="1"/>
          </p:cNvSpPr>
          <p:nvPr>
            <p:ph type="body" idx="1"/>
          </p:nvPr>
        </p:nvSpPr>
        <p:spPr>
          <a:xfrm>
            <a:off x="1172210" y="2667000"/>
            <a:ext cx="9847580" cy="2610971"/>
          </a:xfrm>
        </p:spPr>
        <p:txBody>
          <a:bodyPr/>
          <a:lstStyle/>
          <a:p>
            <a:pPr marL="756285" lvl="1" indent="-287020">
              <a:lnSpc>
                <a:spcPct val="100000"/>
              </a:lnSpc>
              <a:spcBef>
                <a:spcPts val="1000"/>
              </a:spcBef>
              <a:buClr>
                <a:srgbClr val="F5A307"/>
              </a:buClr>
              <a:buSzPct val="78125"/>
              <a:buFont typeface="Wingdings 3"/>
              <a:buChar char=""/>
              <a:tabLst>
                <a:tab pos="756285" algn="l"/>
                <a:tab pos="756920" algn="l"/>
              </a:tabLst>
            </a:pPr>
            <a:r>
              <a:rPr lang="en-US" sz="1600" dirty="0">
                <a:latin typeface="Century Gothic"/>
                <a:cs typeface="Century Gothic"/>
              </a:rPr>
              <a:t>The University will be switching from Skype to Teams in July</a:t>
            </a: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At that point we will create a Teams Group for all Primary and Backup Schedulers. </a:t>
            </a:r>
            <a:r>
              <a:rPr lang="en-US" sz="1600" spc="-10" dirty="0">
                <a:solidFill>
                  <a:srgbClr val="404040"/>
                </a:solidFill>
                <a:latin typeface="Century Gothic"/>
                <a:cs typeface="Century Gothic"/>
              </a:rPr>
              <a:t>This Teams Group will give Schedulers more direct access to Training documentation.</a:t>
            </a: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We will also implement recurring Training sessions to supplement the Scheduler Banner training</a:t>
            </a:r>
          </a:p>
          <a:p>
            <a:pPr marL="1213485" marR="407034" lvl="2" indent="-287020">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These will be optional once a month Teams meetings, depending on demand</a:t>
            </a:r>
          </a:p>
          <a:p>
            <a:pPr marL="1213485" marR="407034" lvl="2" indent="-287020">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Anyone can attend these training sessions and ask questions and get help</a:t>
            </a:r>
          </a:p>
          <a:p>
            <a:pPr marL="1213485" marR="407034" lvl="2" indent="-287020">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You can request that we go over more detailed Banner </a:t>
            </a:r>
            <a:r>
              <a:rPr lang="en-US" sz="1600" spc="-10">
                <a:solidFill>
                  <a:srgbClr val="404040"/>
                </a:solidFill>
                <a:latin typeface="Century Gothic"/>
                <a:cs typeface="Century Gothic"/>
              </a:rPr>
              <a:t>training issues</a:t>
            </a:r>
            <a:endParaRPr lang="en-US" sz="1600" dirty="0">
              <a:latin typeface="Century Gothic"/>
              <a:cs typeface="Century Gothic"/>
            </a:endParaRPr>
          </a:p>
        </p:txBody>
      </p:sp>
    </p:spTree>
    <p:extLst>
      <p:ext uri="{BB962C8B-B14F-4D97-AF65-F5344CB8AC3E}">
        <p14:creationId xmlns:p14="http://schemas.microsoft.com/office/powerpoint/2010/main" val="389462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9FB-1993-6B44-01CD-99012EC8BB42}"/>
              </a:ext>
            </a:extLst>
          </p:cNvPr>
          <p:cNvSpPr>
            <a:spLocks noGrp="1"/>
          </p:cNvSpPr>
          <p:nvPr>
            <p:ph type="title"/>
          </p:nvPr>
        </p:nvSpPr>
        <p:spPr>
          <a:xfrm>
            <a:off x="1233694" y="740152"/>
            <a:ext cx="6225540" cy="1107996"/>
          </a:xfrm>
        </p:spPr>
        <p:txBody>
          <a:bodyPr/>
          <a:lstStyle/>
          <a:p>
            <a:r>
              <a:rPr lang="en-US" dirty="0"/>
              <a:t>When Changes to Sections Can Be Made</a:t>
            </a:r>
          </a:p>
        </p:txBody>
      </p:sp>
      <p:sp>
        <p:nvSpPr>
          <p:cNvPr id="3" name="Text Placeholder 2">
            <a:extLst>
              <a:ext uri="{FF2B5EF4-FFF2-40B4-BE49-F238E27FC236}">
                <a16:creationId xmlns:a16="http://schemas.microsoft.com/office/drawing/2014/main" id="{53F1E737-AB80-B294-254A-0E09DD378464}"/>
              </a:ext>
            </a:extLst>
          </p:cNvPr>
          <p:cNvSpPr>
            <a:spLocks noGrp="1"/>
          </p:cNvSpPr>
          <p:nvPr>
            <p:ph type="body" idx="1"/>
          </p:nvPr>
        </p:nvSpPr>
        <p:spPr>
          <a:xfrm>
            <a:off x="1233694" y="2514600"/>
            <a:ext cx="9847580" cy="3616375"/>
          </a:xfrm>
        </p:spPr>
        <p:txBody>
          <a:bodyPr/>
          <a:lstStyle/>
          <a:p>
            <a:r>
              <a:rPr lang="en-US" sz="1600" b="1" dirty="0"/>
              <a:t>The following can be changed in SSASECT even when students are registered for a section:</a:t>
            </a:r>
          </a:p>
          <a:p>
            <a:pPr lvl="1"/>
            <a:r>
              <a:rPr lang="en-US" sz="1500" dirty="0"/>
              <a:t>Meeting Days/Times (Your department needs to notify registered students)</a:t>
            </a:r>
          </a:p>
          <a:p>
            <a:pPr lvl="1"/>
            <a:r>
              <a:rPr lang="en-US" sz="1500" dirty="0"/>
              <a:t>Instructors</a:t>
            </a:r>
          </a:p>
          <a:p>
            <a:pPr lvl="1"/>
            <a:r>
              <a:rPr lang="en-US" sz="1500" dirty="0"/>
              <a:t>Schedule Type</a:t>
            </a:r>
          </a:p>
          <a:p>
            <a:pPr lvl="1"/>
            <a:r>
              <a:rPr lang="en-US" sz="1500"/>
              <a:t>Restrictions (in SSARRES)</a:t>
            </a:r>
            <a:endParaRPr lang="en-US" sz="1500" dirty="0"/>
          </a:p>
          <a:p>
            <a:pPr lvl="1"/>
            <a:endParaRPr lang="en-US" dirty="0"/>
          </a:p>
          <a:p>
            <a:pPr lvl="1"/>
            <a:r>
              <a:rPr lang="en-US" b="1" dirty="0"/>
              <a:t>The following CANNOT be changed once students are registered (they need to drop and re-add after the change):</a:t>
            </a:r>
          </a:p>
          <a:p>
            <a:pPr lvl="1"/>
            <a:r>
              <a:rPr lang="en-US" sz="1500" dirty="0"/>
              <a:t>POT (Part of Term)</a:t>
            </a:r>
          </a:p>
          <a:p>
            <a:pPr lvl="1"/>
            <a:r>
              <a:rPr lang="en-US" sz="1500" dirty="0"/>
              <a:t>Grade Mode</a:t>
            </a:r>
          </a:p>
          <a:p>
            <a:pPr lvl="1"/>
            <a:r>
              <a:rPr lang="en-US" sz="1500" dirty="0"/>
              <a:t>Credit Hours</a:t>
            </a:r>
          </a:p>
          <a:p>
            <a:pPr lvl="1"/>
            <a:r>
              <a:rPr lang="en-US" sz="1500" dirty="0"/>
              <a:t>Billing Hours</a:t>
            </a:r>
          </a:p>
          <a:p>
            <a:pPr lvl="1"/>
            <a:r>
              <a:rPr lang="en-US" sz="1500" dirty="0"/>
              <a:t>Linking</a:t>
            </a:r>
          </a:p>
          <a:p>
            <a:endParaRPr lang="en-US" dirty="0"/>
          </a:p>
          <a:p>
            <a:endParaRPr lang="en-US" dirty="0"/>
          </a:p>
        </p:txBody>
      </p:sp>
    </p:spTree>
    <p:extLst>
      <p:ext uri="{BB962C8B-B14F-4D97-AF65-F5344CB8AC3E}">
        <p14:creationId xmlns:p14="http://schemas.microsoft.com/office/powerpoint/2010/main" val="287124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Quick</a:t>
            </a:r>
            <a:r>
              <a:rPr spc="-5" dirty="0"/>
              <a:t> </a:t>
            </a:r>
            <a:r>
              <a:rPr dirty="0"/>
              <a:t>Q &amp;</a:t>
            </a:r>
            <a:r>
              <a:rPr spc="5" dirty="0"/>
              <a:t> </a:t>
            </a:r>
            <a:r>
              <a:rPr spc="-50" dirty="0"/>
              <a:t>A</a:t>
            </a:r>
          </a:p>
        </p:txBody>
      </p:sp>
      <p:sp>
        <p:nvSpPr>
          <p:cNvPr id="3" name="object 3"/>
          <p:cNvSpPr txBox="1">
            <a:spLocks noGrp="1"/>
          </p:cNvSpPr>
          <p:nvPr>
            <p:ph type="body" idx="1"/>
          </p:nvPr>
        </p:nvSpPr>
        <p:spPr>
          <a:prstGeom prst="rect">
            <a:avLst/>
          </a:prstGeom>
        </p:spPr>
        <p:txBody>
          <a:bodyPr vert="horz" wrap="square" lIns="0" tIns="102235" rIns="0" bIns="0" rtlCol="0">
            <a:spAutoFit/>
          </a:bodyPr>
          <a:lstStyle/>
          <a:p>
            <a:pPr marL="354965" indent="-342265">
              <a:lnSpc>
                <a:spcPct val="100000"/>
              </a:lnSpc>
              <a:spcBef>
                <a:spcPts val="805"/>
              </a:spcBef>
              <a:buClr>
                <a:srgbClr val="F5A307"/>
              </a:buClr>
              <a:buSzPct val="80000"/>
              <a:buFont typeface="Wingdings 3"/>
              <a:buChar char=""/>
              <a:tabLst>
                <a:tab pos="354965" algn="l"/>
                <a:tab pos="355600" algn="l"/>
              </a:tabLst>
            </a:pPr>
            <a:r>
              <a:rPr dirty="0"/>
              <a:t>Do</a:t>
            </a:r>
            <a:r>
              <a:rPr spc="-25" dirty="0"/>
              <a:t> </a:t>
            </a:r>
            <a:r>
              <a:rPr dirty="0"/>
              <a:t>I</a:t>
            </a:r>
            <a:r>
              <a:rPr spc="-5" dirty="0"/>
              <a:t> </a:t>
            </a:r>
            <a:r>
              <a:rPr dirty="0"/>
              <a:t>need</a:t>
            </a:r>
            <a:r>
              <a:rPr spc="-5" dirty="0"/>
              <a:t> </a:t>
            </a:r>
            <a:r>
              <a:rPr dirty="0"/>
              <a:t>to return</a:t>
            </a:r>
            <a:r>
              <a:rPr spc="-30" dirty="0"/>
              <a:t> </a:t>
            </a:r>
            <a:r>
              <a:rPr dirty="0"/>
              <a:t>the</a:t>
            </a:r>
            <a:r>
              <a:rPr spc="-10" dirty="0"/>
              <a:t> </a:t>
            </a:r>
            <a:r>
              <a:rPr dirty="0"/>
              <a:t>room</a:t>
            </a:r>
            <a:r>
              <a:rPr spc="5" dirty="0"/>
              <a:t> </a:t>
            </a:r>
            <a:r>
              <a:rPr dirty="0"/>
              <a:t>request </a:t>
            </a:r>
            <a:r>
              <a:rPr spc="-10" dirty="0"/>
              <a:t>spreadsheet?</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Only</a:t>
            </a:r>
            <a:r>
              <a:rPr sz="1400" spc="-45" dirty="0">
                <a:solidFill>
                  <a:srgbClr val="404040"/>
                </a:solidFill>
                <a:latin typeface="Century Gothic"/>
                <a:cs typeface="Century Gothic"/>
              </a:rPr>
              <a:t> </a:t>
            </a: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you</a:t>
            </a:r>
            <a:r>
              <a:rPr sz="1400" spc="-25" dirty="0">
                <a:solidFill>
                  <a:srgbClr val="404040"/>
                </a:solidFill>
                <a:latin typeface="Century Gothic"/>
                <a:cs typeface="Century Gothic"/>
              </a:rPr>
              <a:t> </a:t>
            </a:r>
            <a:r>
              <a:rPr sz="1400" dirty="0">
                <a:solidFill>
                  <a:srgbClr val="404040"/>
                </a:solidFill>
                <a:latin typeface="Century Gothic"/>
                <a:cs typeface="Century Gothic"/>
              </a:rPr>
              <a:t>need</a:t>
            </a:r>
            <a:r>
              <a:rPr sz="1400" spc="-15" dirty="0">
                <a:solidFill>
                  <a:srgbClr val="404040"/>
                </a:solidFill>
                <a:latin typeface="Century Gothic"/>
                <a:cs typeface="Century Gothic"/>
              </a:rPr>
              <a:t> </a:t>
            </a:r>
            <a:r>
              <a:rPr sz="1400" dirty="0">
                <a:solidFill>
                  <a:srgbClr val="404040"/>
                </a:solidFill>
                <a:latin typeface="Century Gothic"/>
                <a:cs typeface="Century Gothic"/>
              </a:rPr>
              <a:t>GA</a:t>
            </a:r>
            <a:r>
              <a:rPr sz="1400" spc="-10"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Return</a:t>
            </a:r>
            <a:r>
              <a:rPr sz="1400" spc="-5" dirty="0">
                <a:solidFill>
                  <a:srgbClr val="404040"/>
                </a:solidFill>
                <a:latin typeface="Century Gothic"/>
                <a:cs typeface="Century Gothic"/>
              </a:rPr>
              <a:t> </a:t>
            </a:r>
            <a:r>
              <a:rPr sz="1400" dirty="0">
                <a:solidFill>
                  <a:srgbClr val="404040"/>
                </a:solidFill>
                <a:latin typeface="Century Gothic"/>
                <a:cs typeface="Century Gothic"/>
              </a:rPr>
              <a:t>the</a:t>
            </a:r>
            <a:r>
              <a:rPr sz="1400" spc="-5" dirty="0">
                <a:solidFill>
                  <a:srgbClr val="404040"/>
                </a:solidFill>
                <a:latin typeface="Century Gothic"/>
                <a:cs typeface="Century Gothic"/>
              </a:rPr>
              <a:t> </a:t>
            </a:r>
            <a:r>
              <a:rPr sz="1400" dirty="0">
                <a:solidFill>
                  <a:srgbClr val="404040"/>
                </a:solidFill>
                <a:latin typeface="Century Gothic"/>
                <a:cs typeface="Century Gothic"/>
              </a:rPr>
              <a:t>sheet</a:t>
            </a:r>
            <a:r>
              <a:rPr sz="1400" spc="-5" dirty="0">
                <a:solidFill>
                  <a:srgbClr val="404040"/>
                </a:solidFill>
                <a:latin typeface="Century Gothic"/>
                <a:cs typeface="Century Gothic"/>
              </a:rPr>
              <a:t> </a:t>
            </a:r>
            <a:r>
              <a:rPr sz="1400" dirty="0">
                <a:solidFill>
                  <a:srgbClr val="404040"/>
                </a:solidFill>
                <a:latin typeface="Century Gothic"/>
                <a:cs typeface="Century Gothic"/>
              </a:rPr>
              <a:t>with</a:t>
            </a:r>
            <a:r>
              <a:rPr sz="1400" spc="-40" dirty="0">
                <a:solidFill>
                  <a:srgbClr val="404040"/>
                </a:solidFill>
                <a:latin typeface="Century Gothic"/>
                <a:cs typeface="Century Gothic"/>
              </a:rPr>
              <a:t> </a:t>
            </a:r>
            <a:r>
              <a:rPr sz="1400" i="1" dirty="0">
                <a:solidFill>
                  <a:srgbClr val="404040"/>
                </a:solidFill>
                <a:latin typeface="Century Gothic"/>
                <a:cs typeface="Century Gothic"/>
              </a:rPr>
              <a:t>only</a:t>
            </a:r>
            <a:r>
              <a:rPr sz="1400" i="1"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lines.</a:t>
            </a:r>
            <a:endParaRPr sz="1400" dirty="0">
              <a:latin typeface="Century Gothic"/>
              <a:cs typeface="Century Gothic"/>
            </a:endParaRPr>
          </a:p>
          <a:p>
            <a:pPr marL="354965" indent="-342265">
              <a:lnSpc>
                <a:spcPct val="100000"/>
              </a:lnSpc>
              <a:spcBef>
                <a:spcPts val="640"/>
              </a:spcBef>
              <a:buClr>
                <a:srgbClr val="F5A307"/>
              </a:buClr>
              <a:buSzPct val="80000"/>
              <a:buFont typeface="Wingdings 3"/>
              <a:buChar char=""/>
              <a:tabLst>
                <a:tab pos="354965" algn="l"/>
                <a:tab pos="355600" algn="l"/>
              </a:tabLst>
            </a:pPr>
            <a:r>
              <a:rPr dirty="0"/>
              <a:t>What</a:t>
            </a:r>
            <a:r>
              <a:rPr spc="-15" dirty="0"/>
              <a:t> </a:t>
            </a:r>
            <a:r>
              <a:rPr dirty="0"/>
              <a:t>if</a:t>
            </a:r>
            <a:r>
              <a:rPr spc="-15" dirty="0"/>
              <a:t> </a:t>
            </a:r>
            <a:r>
              <a:rPr dirty="0"/>
              <a:t>all</a:t>
            </a:r>
            <a:r>
              <a:rPr spc="-10" dirty="0"/>
              <a:t> </a:t>
            </a:r>
            <a:r>
              <a:rPr dirty="0"/>
              <a:t>my</a:t>
            </a:r>
            <a:r>
              <a:rPr spc="-5" dirty="0"/>
              <a:t> </a:t>
            </a:r>
            <a:r>
              <a:rPr dirty="0"/>
              <a:t>sections</a:t>
            </a:r>
            <a:r>
              <a:rPr spc="-5" dirty="0"/>
              <a:t> </a:t>
            </a:r>
            <a:r>
              <a:rPr dirty="0"/>
              <a:t>are</a:t>
            </a:r>
            <a:r>
              <a:rPr spc="-10" dirty="0"/>
              <a:t> </a:t>
            </a:r>
            <a:r>
              <a:rPr dirty="0"/>
              <a:t>either</a:t>
            </a:r>
            <a:r>
              <a:rPr spc="-20" dirty="0"/>
              <a:t> </a:t>
            </a:r>
            <a:r>
              <a:rPr dirty="0"/>
              <a:t>in</a:t>
            </a:r>
            <a:r>
              <a:rPr spc="-10" dirty="0"/>
              <a:t> </a:t>
            </a:r>
            <a:r>
              <a:rPr dirty="0"/>
              <a:t>department</a:t>
            </a:r>
            <a:r>
              <a:rPr spc="10" dirty="0"/>
              <a:t> </a:t>
            </a:r>
            <a:r>
              <a:rPr dirty="0"/>
              <a:t>rooms</a:t>
            </a:r>
            <a:r>
              <a:rPr spc="5" dirty="0"/>
              <a:t> </a:t>
            </a:r>
            <a:r>
              <a:rPr dirty="0"/>
              <a:t>or</a:t>
            </a:r>
            <a:r>
              <a:rPr spc="-5" dirty="0"/>
              <a:t> </a:t>
            </a:r>
            <a:r>
              <a:rPr dirty="0"/>
              <a:t>are</a:t>
            </a:r>
            <a:r>
              <a:rPr spc="-10" dirty="0"/>
              <a:t> 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all</a:t>
            </a:r>
            <a:r>
              <a:rPr sz="1400" spc="-40"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5"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directly</a:t>
            </a:r>
            <a:r>
              <a:rPr sz="1400" spc="-25" dirty="0">
                <a:solidFill>
                  <a:srgbClr val="404040"/>
                </a:solidFill>
                <a:latin typeface="Century Gothic"/>
                <a:cs typeface="Century Gothic"/>
              </a:rPr>
              <a:t> </a:t>
            </a:r>
            <a:r>
              <a:rPr sz="1400" dirty="0">
                <a:solidFill>
                  <a:srgbClr val="404040"/>
                </a:solidFill>
                <a:latin typeface="Century Gothic"/>
                <a:cs typeface="Century Gothic"/>
              </a:rPr>
              <a:t>in</a:t>
            </a:r>
            <a:r>
              <a:rPr sz="1400" spc="-25" dirty="0">
                <a:solidFill>
                  <a:srgbClr val="404040"/>
                </a:solidFill>
                <a:latin typeface="Century Gothic"/>
                <a:cs typeface="Century Gothic"/>
              </a:rPr>
              <a:t> </a:t>
            </a:r>
            <a:r>
              <a:rPr sz="1400" dirty="0">
                <a:solidFill>
                  <a:srgbClr val="404040"/>
                </a:solidFill>
                <a:latin typeface="Century Gothic"/>
                <a:cs typeface="Century Gothic"/>
              </a:rPr>
              <a:t>Banner</a:t>
            </a:r>
            <a:r>
              <a:rPr sz="1400" spc="-3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lang="en-US" sz="1400" spc="-20">
                <a:solidFill>
                  <a:srgbClr val="404040"/>
                </a:solidFill>
                <a:latin typeface="Century Gothic"/>
                <a:cs typeface="Century Gothic"/>
              </a:rPr>
              <a:t>August 4</a:t>
            </a:r>
            <a:r>
              <a:rPr lang="en-US" sz="1400" spc="-20" baseline="30000">
                <a:solidFill>
                  <a:srgbClr val="404040"/>
                </a:solidFill>
                <a:latin typeface="Century Gothic"/>
                <a:cs typeface="Century Gothic"/>
              </a:rPr>
              <a:t>th</a:t>
            </a:r>
            <a:r>
              <a:rPr sz="1400">
                <a:solidFill>
                  <a:srgbClr val="404040"/>
                </a:solidFill>
                <a:latin typeface="Century Gothic"/>
                <a:cs typeface="Century Gothic"/>
              </a:rPr>
              <a:t>.</a:t>
            </a:r>
            <a:r>
              <a:rPr sz="1400" spc="-15">
                <a:solidFill>
                  <a:srgbClr val="404040"/>
                </a:solidFill>
                <a:latin typeface="Century Gothic"/>
                <a:cs typeface="Century Gothic"/>
              </a:rPr>
              <a:t> </a:t>
            </a:r>
            <a:r>
              <a:rPr sz="1400" dirty="0">
                <a:solidFill>
                  <a:srgbClr val="404040"/>
                </a:solidFill>
                <a:latin typeface="Century Gothic"/>
                <a:cs typeface="Century Gothic"/>
              </a:rPr>
              <a:t>No</a:t>
            </a:r>
            <a:r>
              <a:rPr sz="1400" spc="-2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5" dirty="0">
                <a:solidFill>
                  <a:srgbClr val="404040"/>
                </a:solidFill>
                <a:latin typeface="Century Gothic"/>
                <a:cs typeface="Century Gothic"/>
              </a:rPr>
              <a:t> </a:t>
            </a:r>
            <a:r>
              <a:rPr sz="1400" dirty="0">
                <a:solidFill>
                  <a:srgbClr val="404040"/>
                </a:solidFill>
                <a:latin typeface="Century Gothic"/>
                <a:cs typeface="Century Gothic"/>
              </a:rPr>
              <a:t>needs</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be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returned.</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What</a:t>
            </a:r>
            <a:r>
              <a:rPr spc="-10" dirty="0"/>
              <a:t> </a:t>
            </a:r>
            <a:r>
              <a:rPr dirty="0"/>
              <a:t>if</a:t>
            </a:r>
            <a:r>
              <a:rPr spc="-15" dirty="0"/>
              <a:t> </a:t>
            </a:r>
            <a:r>
              <a:rPr dirty="0"/>
              <a:t>I need sections</a:t>
            </a:r>
            <a:r>
              <a:rPr spc="-5" dirty="0"/>
              <a:t> </a:t>
            </a:r>
            <a:r>
              <a:rPr dirty="0"/>
              <a:t>to</a:t>
            </a:r>
            <a:r>
              <a:rPr spc="-10" dirty="0"/>
              <a:t> </a:t>
            </a:r>
            <a:r>
              <a:rPr dirty="0"/>
              <a:t>be</a:t>
            </a:r>
            <a:r>
              <a:rPr spc="5" dirty="0"/>
              <a:t> </a:t>
            </a:r>
            <a:r>
              <a:rPr dirty="0"/>
              <a:t>cross-</a:t>
            </a:r>
            <a:r>
              <a:rPr spc="-10" dirty="0"/>
              <a:t>listed?</a:t>
            </a:r>
          </a:p>
          <a:p>
            <a:pPr marL="756285" marR="208279" lvl="1" indent="-287020">
              <a:lnSpc>
                <a:spcPct val="80000"/>
              </a:lnSpc>
              <a:spcBef>
                <a:spcPts val="1000"/>
              </a:spcBef>
              <a:buClr>
                <a:srgbClr val="F5A307"/>
              </a:buClr>
              <a:buSzPct val="78571"/>
              <a:buFont typeface="Wingdings 3"/>
              <a:buChar char=""/>
              <a:tabLst>
                <a:tab pos="756285" algn="l"/>
                <a:tab pos="756920" algn="l"/>
              </a:tabLst>
            </a:pPr>
            <a:r>
              <a:rPr sz="1400" u="sng" dirty="0">
                <a:solidFill>
                  <a:srgbClr val="A793D2"/>
                </a:solidFill>
                <a:uFill>
                  <a:solidFill>
                    <a:srgbClr val="A793D2"/>
                  </a:solidFill>
                </a:uFill>
                <a:latin typeface="Century Gothic"/>
                <a:cs typeface="Century Gothic"/>
                <a:hlinkClick r:id="rId2"/>
              </a:rPr>
              <a:t>Email</a:t>
            </a:r>
            <a:r>
              <a:rPr sz="1400" u="sng" spc="-50" dirty="0">
                <a:solidFill>
                  <a:srgbClr val="A793D2"/>
                </a:solidFill>
                <a:uFill>
                  <a:solidFill>
                    <a:srgbClr val="A793D2"/>
                  </a:solidFill>
                </a:uFill>
                <a:latin typeface="Century Gothic"/>
                <a:cs typeface="Century Gothic"/>
                <a:hlinkClick r:id="rId2"/>
              </a:rPr>
              <a:t> </a:t>
            </a:r>
            <a:r>
              <a:rPr sz="1400" u="sng" dirty="0">
                <a:solidFill>
                  <a:srgbClr val="A793D2"/>
                </a:solidFill>
                <a:uFill>
                  <a:solidFill>
                    <a:srgbClr val="A793D2"/>
                  </a:solidFill>
                </a:uFill>
                <a:latin typeface="Century Gothic"/>
                <a:cs typeface="Century Gothic"/>
                <a:hlinkClick r:id="rId2"/>
              </a:rPr>
              <a:t>CMSS</a:t>
            </a:r>
            <a:r>
              <a:rPr sz="1400" spc="-35" dirty="0">
                <a:solidFill>
                  <a:srgbClr val="A793D2"/>
                </a:solidFill>
                <a:latin typeface="Century Gothic"/>
                <a:cs typeface="Century Gothic"/>
              </a:rPr>
              <a:t> </a:t>
            </a:r>
            <a:r>
              <a:rPr sz="1400" dirty="0">
                <a:solidFill>
                  <a:srgbClr val="404040"/>
                </a:solidFill>
                <a:latin typeface="Century Gothic"/>
                <a:cs typeface="Century Gothic"/>
              </a:rPr>
              <a:t>with</a:t>
            </a:r>
            <a:r>
              <a:rPr sz="1400" spc="-15" dirty="0">
                <a:solidFill>
                  <a:srgbClr val="404040"/>
                </a:solidFill>
                <a:latin typeface="Century Gothic"/>
                <a:cs typeface="Century Gothic"/>
              </a:rPr>
              <a:t> </a:t>
            </a:r>
            <a:r>
              <a:rPr sz="1400" dirty="0">
                <a:solidFill>
                  <a:srgbClr val="404040"/>
                </a:solidFill>
                <a:latin typeface="Century Gothic"/>
                <a:cs typeface="Century Gothic"/>
              </a:rPr>
              <a:t>the</a:t>
            </a:r>
            <a:r>
              <a:rPr sz="1400" spc="-15" dirty="0">
                <a:solidFill>
                  <a:srgbClr val="404040"/>
                </a:solidFill>
                <a:latin typeface="Century Gothic"/>
                <a:cs typeface="Century Gothic"/>
              </a:rPr>
              <a:t> </a:t>
            </a:r>
            <a:r>
              <a:rPr sz="1400" dirty="0">
                <a:solidFill>
                  <a:srgbClr val="404040"/>
                </a:solidFill>
                <a:latin typeface="Century Gothic"/>
                <a:cs typeface="Century Gothic"/>
              </a:rPr>
              <a:t>CRNs,</a:t>
            </a:r>
            <a:r>
              <a:rPr sz="1400" spc="-15" dirty="0">
                <a:solidFill>
                  <a:srgbClr val="404040"/>
                </a:solidFill>
                <a:latin typeface="Century Gothic"/>
                <a:cs typeface="Century Gothic"/>
              </a:rPr>
              <a:t> </a:t>
            </a:r>
            <a:r>
              <a:rPr sz="1400" dirty="0">
                <a:solidFill>
                  <a:srgbClr val="404040"/>
                </a:solidFill>
                <a:latin typeface="Century Gothic"/>
                <a:cs typeface="Century Gothic"/>
              </a:rPr>
              <a:t>term,</a:t>
            </a:r>
            <a:r>
              <a:rPr sz="1400" spc="-15" dirty="0">
                <a:solidFill>
                  <a:srgbClr val="404040"/>
                </a:solidFill>
                <a:latin typeface="Century Gothic"/>
                <a:cs typeface="Century Gothic"/>
              </a:rPr>
              <a:t> </a:t>
            </a:r>
            <a:r>
              <a:rPr sz="1400" dirty="0">
                <a:solidFill>
                  <a:srgbClr val="404040"/>
                </a:solidFill>
                <a:latin typeface="Century Gothic"/>
                <a:cs typeface="Century Gothic"/>
              </a:rPr>
              <a:t>and</a:t>
            </a:r>
            <a:r>
              <a:rPr sz="1400" spc="-15" dirty="0">
                <a:solidFill>
                  <a:srgbClr val="404040"/>
                </a:solidFill>
                <a:latin typeface="Century Gothic"/>
                <a:cs typeface="Century Gothic"/>
              </a:rPr>
              <a:t> </a:t>
            </a:r>
            <a:r>
              <a:rPr sz="1400" dirty="0">
                <a:solidFill>
                  <a:srgbClr val="404040"/>
                </a:solidFill>
                <a:latin typeface="Century Gothic"/>
                <a:cs typeface="Century Gothic"/>
              </a:rPr>
              <a:t>cross-list</a:t>
            </a:r>
            <a:r>
              <a:rPr sz="1400" spc="-55" dirty="0">
                <a:solidFill>
                  <a:srgbClr val="404040"/>
                </a:solidFill>
                <a:latin typeface="Century Gothic"/>
                <a:cs typeface="Century Gothic"/>
              </a:rPr>
              <a:t> </a:t>
            </a:r>
            <a:r>
              <a:rPr sz="1400" dirty="0">
                <a:solidFill>
                  <a:srgbClr val="404040"/>
                </a:solidFill>
                <a:latin typeface="Century Gothic"/>
                <a:cs typeface="Century Gothic"/>
              </a:rPr>
              <a:t>max</a:t>
            </a:r>
            <a:r>
              <a:rPr sz="1400" spc="-25" dirty="0">
                <a:solidFill>
                  <a:srgbClr val="404040"/>
                </a:solidFill>
                <a:latin typeface="Century Gothic"/>
                <a:cs typeface="Century Gothic"/>
              </a:rPr>
              <a:t> </a:t>
            </a:r>
            <a:r>
              <a:rPr sz="1400" dirty="0">
                <a:solidFill>
                  <a:srgbClr val="404040"/>
                </a:solidFill>
                <a:latin typeface="Century Gothic"/>
                <a:cs typeface="Century Gothic"/>
              </a:rPr>
              <a:t>enrollment.</a:t>
            </a:r>
            <a:r>
              <a:rPr sz="1400" spc="-50" dirty="0">
                <a:solidFill>
                  <a:srgbClr val="404040"/>
                </a:solidFill>
                <a:latin typeface="Century Gothic"/>
                <a:cs typeface="Century Gothic"/>
              </a:rPr>
              <a:t> </a:t>
            </a:r>
            <a:r>
              <a:rPr sz="1400" dirty="0">
                <a:solidFill>
                  <a:srgbClr val="404040"/>
                </a:solidFill>
                <a:latin typeface="Century Gothic"/>
                <a:cs typeface="Century Gothic"/>
              </a:rPr>
              <a:t>Online</a:t>
            </a:r>
            <a:r>
              <a:rPr sz="1400" spc="-50"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in-person</a:t>
            </a:r>
            <a:r>
              <a:rPr sz="1400" spc="-5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60" dirty="0">
                <a:solidFill>
                  <a:srgbClr val="404040"/>
                </a:solidFill>
                <a:latin typeface="Century Gothic"/>
                <a:cs typeface="Century Gothic"/>
              </a:rPr>
              <a:t> </a:t>
            </a:r>
            <a:r>
              <a:rPr sz="1400" dirty="0">
                <a:solidFill>
                  <a:srgbClr val="404040"/>
                </a:solidFill>
                <a:latin typeface="Century Gothic"/>
                <a:cs typeface="Century Gothic"/>
              </a:rPr>
              <a:t>cannot</a:t>
            </a:r>
            <a:r>
              <a:rPr sz="1400" spc="-35" dirty="0">
                <a:solidFill>
                  <a:srgbClr val="404040"/>
                </a:solidFill>
                <a:latin typeface="Century Gothic"/>
                <a:cs typeface="Century Gothic"/>
              </a:rPr>
              <a:t> </a:t>
            </a:r>
            <a:r>
              <a:rPr sz="1400" spc="-25" dirty="0">
                <a:solidFill>
                  <a:srgbClr val="404040"/>
                </a:solidFill>
                <a:latin typeface="Century Gothic"/>
                <a:cs typeface="Century Gothic"/>
              </a:rPr>
              <a:t>be </a:t>
            </a:r>
            <a:r>
              <a:rPr sz="1400" spc="-10" dirty="0">
                <a:solidFill>
                  <a:srgbClr val="404040"/>
                </a:solidFill>
                <a:latin typeface="Century Gothic"/>
                <a:cs typeface="Century Gothic"/>
              </a:rPr>
              <a:t>cross-</a:t>
            </a:r>
            <a:r>
              <a:rPr sz="1400" dirty="0">
                <a:solidFill>
                  <a:srgbClr val="404040"/>
                </a:solidFill>
                <a:latin typeface="Century Gothic"/>
                <a:cs typeface="Century Gothic"/>
              </a:rPr>
              <a:t>listed</a:t>
            </a:r>
            <a:r>
              <a:rPr sz="1400" spc="-25" dirty="0">
                <a:solidFill>
                  <a:srgbClr val="404040"/>
                </a:solidFill>
                <a:latin typeface="Century Gothic"/>
                <a:cs typeface="Century Gothic"/>
              </a:rPr>
              <a:t> </a:t>
            </a:r>
            <a:r>
              <a:rPr sz="1400" dirty="0">
                <a:solidFill>
                  <a:srgbClr val="404040"/>
                </a:solidFill>
                <a:latin typeface="Century Gothic"/>
                <a:cs typeface="Century Gothic"/>
              </a:rPr>
              <a:t>with</a:t>
            </a:r>
            <a:r>
              <a:rPr sz="1400" spc="-35" dirty="0">
                <a:solidFill>
                  <a:srgbClr val="404040"/>
                </a:solidFill>
                <a:latin typeface="Century Gothic"/>
                <a:cs typeface="Century Gothic"/>
              </a:rPr>
              <a:t> </a:t>
            </a:r>
            <a:r>
              <a:rPr sz="1400" dirty="0">
                <a:solidFill>
                  <a:srgbClr val="404040"/>
                </a:solidFill>
                <a:latin typeface="Century Gothic"/>
                <a:cs typeface="Century Gothic"/>
              </a:rPr>
              <a:t>each</a:t>
            </a:r>
            <a:r>
              <a:rPr sz="1400" spc="-10" dirty="0">
                <a:solidFill>
                  <a:srgbClr val="404040"/>
                </a:solidFill>
                <a:latin typeface="Century Gothic"/>
                <a:cs typeface="Century Gothic"/>
              </a:rPr>
              <a:t> other.</a:t>
            </a:r>
            <a:endParaRPr sz="1400" dirty="0">
              <a:latin typeface="Century Gothic"/>
              <a:cs typeface="Century Gothic"/>
            </a:endParaRPr>
          </a:p>
          <a:p>
            <a:pPr marL="354965" indent="-342265">
              <a:lnSpc>
                <a:spcPct val="100000"/>
              </a:lnSpc>
              <a:spcBef>
                <a:spcPts val="630"/>
              </a:spcBef>
              <a:buClr>
                <a:srgbClr val="F5A307"/>
              </a:buClr>
              <a:buSzPct val="80000"/>
              <a:buFont typeface="Wingdings 3"/>
              <a:buChar char=""/>
              <a:tabLst>
                <a:tab pos="354965" algn="l"/>
                <a:tab pos="355600" algn="l"/>
              </a:tabLst>
            </a:pPr>
            <a:r>
              <a:rPr dirty="0"/>
              <a:t>Where</a:t>
            </a:r>
            <a:r>
              <a:rPr spc="-25" dirty="0"/>
              <a:t> </a:t>
            </a:r>
            <a:r>
              <a:rPr dirty="0"/>
              <a:t>can</a:t>
            </a:r>
            <a:r>
              <a:rPr spc="-5" dirty="0"/>
              <a:t> </a:t>
            </a:r>
            <a:r>
              <a:rPr dirty="0"/>
              <a:t>I find</a:t>
            </a:r>
            <a:r>
              <a:rPr spc="-20" dirty="0"/>
              <a:t> </a:t>
            </a:r>
            <a:r>
              <a:rPr dirty="0"/>
              <a:t>capacities</a:t>
            </a:r>
            <a:r>
              <a:rPr spc="-5" dirty="0"/>
              <a:t> </a:t>
            </a:r>
            <a:r>
              <a:rPr dirty="0"/>
              <a:t>for GA</a:t>
            </a:r>
            <a:r>
              <a:rPr spc="-5" dirty="0"/>
              <a:t> </a:t>
            </a:r>
            <a:r>
              <a:rPr spc="-10" dirty="0"/>
              <a:t>classrooms?</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Capacities</a:t>
            </a:r>
            <a:r>
              <a:rPr sz="1400" spc="-65"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room</a:t>
            </a:r>
            <a:r>
              <a:rPr sz="1400" spc="-25" dirty="0">
                <a:solidFill>
                  <a:srgbClr val="404040"/>
                </a:solidFill>
                <a:latin typeface="Century Gothic"/>
                <a:cs typeface="Century Gothic"/>
              </a:rPr>
              <a:t> </a:t>
            </a:r>
            <a:r>
              <a:rPr sz="1400" dirty="0">
                <a:solidFill>
                  <a:srgbClr val="404040"/>
                </a:solidFill>
                <a:latin typeface="Century Gothic"/>
                <a:cs typeface="Century Gothic"/>
              </a:rPr>
              <a:t>seating</a:t>
            </a:r>
            <a:r>
              <a:rPr sz="1400" spc="-45" dirty="0">
                <a:solidFill>
                  <a:srgbClr val="404040"/>
                </a:solidFill>
                <a:latin typeface="Century Gothic"/>
                <a:cs typeface="Century Gothic"/>
              </a:rPr>
              <a:t> </a:t>
            </a:r>
            <a:r>
              <a:rPr sz="1400" dirty="0">
                <a:solidFill>
                  <a:srgbClr val="404040"/>
                </a:solidFill>
                <a:latin typeface="Century Gothic"/>
                <a:cs typeface="Century Gothic"/>
              </a:rPr>
              <a:t>types</a:t>
            </a:r>
            <a:r>
              <a:rPr sz="1400" spc="-15" dirty="0">
                <a:solidFill>
                  <a:srgbClr val="404040"/>
                </a:solidFill>
                <a:latin typeface="Century Gothic"/>
                <a:cs typeface="Century Gothic"/>
              </a:rPr>
              <a:t> </a:t>
            </a:r>
            <a:r>
              <a:rPr sz="1400" dirty="0">
                <a:solidFill>
                  <a:srgbClr val="404040"/>
                </a:solidFill>
                <a:latin typeface="Century Gothic"/>
                <a:cs typeface="Century Gothic"/>
              </a:rPr>
              <a:t>can</a:t>
            </a:r>
            <a:r>
              <a:rPr sz="1400" spc="-30" dirty="0">
                <a:solidFill>
                  <a:srgbClr val="404040"/>
                </a:solidFill>
                <a:latin typeface="Century Gothic"/>
                <a:cs typeface="Century Gothic"/>
              </a:rPr>
              <a:t> </a:t>
            </a:r>
            <a:r>
              <a:rPr sz="1400" dirty="0">
                <a:solidFill>
                  <a:srgbClr val="404040"/>
                </a:solidFill>
                <a:latin typeface="Century Gothic"/>
                <a:cs typeface="Century Gothic"/>
              </a:rPr>
              <a:t>be</a:t>
            </a:r>
            <a:r>
              <a:rPr sz="1400" spc="-10" dirty="0">
                <a:solidFill>
                  <a:srgbClr val="404040"/>
                </a:solidFill>
                <a:latin typeface="Century Gothic"/>
                <a:cs typeface="Century Gothic"/>
              </a:rPr>
              <a:t> </a:t>
            </a:r>
            <a:r>
              <a:rPr sz="1400" dirty="0">
                <a:solidFill>
                  <a:srgbClr val="404040"/>
                </a:solidFill>
                <a:latin typeface="Century Gothic"/>
                <a:cs typeface="Century Gothic"/>
              </a:rPr>
              <a:t>found</a:t>
            </a:r>
            <a:r>
              <a:rPr sz="1400" spc="-35" dirty="0">
                <a:solidFill>
                  <a:srgbClr val="404040"/>
                </a:solidFill>
                <a:latin typeface="Century Gothic"/>
                <a:cs typeface="Century Gothic"/>
              </a:rPr>
              <a:t> </a:t>
            </a:r>
            <a:r>
              <a:rPr sz="1400" u="sng" spc="-10" dirty="0">
                <a:solidFill>
                  <a:srgbClr val="A793D2"/>
                </a:solidFill>
                <a:uFill>
                  <a:solidFill>
                    <a:srgbClr val="A793D2"/>
                  </a:solidFill>
                </a:uFill>
                <a:latin typeface="Century Gothic"/>
                <a:cs typeface="Century Gothic"/>
                <a:hlinkClick r:id="rId3"/>
              </a:rPr>
              <a:t>here</a:t>
            </a:r>
            <a:r>
              <a:rPr sz="1400" spc="-10" dirty="0">
                <a:solidFill>
                  <a:srgbClr val="404040"/>
                </a:solidFill>
                <a:latin typeface="Century Gothic"/>
                <a:cs typeface="Century Gothic"/>
              </a:rPr>
              <a:t>.</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I</a:t>
            </a:r>
            <a:r>
              <a:rPr spc="-20" dirty="0"/>
              <a:t> </a:t>
            </a:r>
            <a:r>
              <a:rPr dirty="0"/>
              <a:t>do</a:t>
            </a:r>
            <a:r>
              <a:rPr spc="5" dirty="0"/>
              <a:t> </a:t>
            </a:r>
            <a:r>
              <a:rPr dirty="0"/>
              <a:t>not</a:t>
            </a:r>
            <a:r>
              <a:rPr spc="-5" dirty="0"/>
              <a:t> </a:t>
            </a:r>
            <a:r>
              <a:rPr dirty="0"/>
              <a:t>see my</a:t>
            </a:r>
            <a:r>
              <a:rPr spc="-5" dirty="0"/>
              <a:t> </a:t>
            </a:r>
            <a:r>
              <a:rPr dirty="0"/>
              <a:t>XM-OL</a:t>
            </a:r>
            <a:r>
              <a:rPr spc="-30" dirty="0"/>
              <a:t> </a:t>
            </a:r>
            <a:r>
              <a:rPr dirty="0"/>
              <a:t>sections</a:t>
            </a:r>
            <a:r>
              <a:rPr spc="-10" dirty="0"/>
              <a:t> </a:t>
            </a:r>
            <a:r>
              <a:rPr dirty="0"/>
              <a:t>on</a:t>
            </a:r>
            <a:r>
              <a:rPr spc="-10" dirty="0"/>
              <a:t> </a:t>
            </a:r>
            <a:r>
              <a:rPr dirty="0"/>
              <a:t>the</a:t>
            </a:r>
            <a:r>
              <a:rPr spc="-5" dirty="0"/>
              <a:t> </a:t>
            </a:r>
            <a:r>
              <a:rPr dirty="0"/>
              <a:t>spreadsheet.</a:t>
            </a:r>
            <a:r>
              <a:rPr spc="-5" dirty="0"/>
              <a:t> </a:t>
            </a:r>
            <a:r>
              <a:rPr dirty="0"/>
              <a:t>What </a:t>
            </a:r>
            <a:r>
              <a:rPr spc="-10" dirty="0"/>
              <a:t>happened?</a:t>
            </a:r>
          </a:p>
          <a:p>
            <a:pPr marL="756285" marR="5080" lvl="1" indent="-287020">
              <a:lnSpc>
                <a:spcPct val="80000"/>
              </a:lnSpc>
              <a:spcBef>
                <a:spcPts val="1000"/>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XM-OL</a:t>
            </a:r>
            <a:r>
              <a:rPr sz="1400" spc="-6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5" dirty="0">
                <a:solidFill>
                  <a:srgbClr val="404040"/>
                </a:solidFill>
                <a:latin typeface="Century Gothic"/>
                <a:cs typeface="Century Gothic"/>
              </a:rPr>
              <a:t> </a:t>
            </a:r>
            <a:r>
              <a:rPr sz="1400" dirty="0">
                <a:solidFill>
                  <a:srgbClr val="404040"/>
                </a:solidFill>
                <a:latin typeface="Century Gothic"/>
                <a:cs typeface="Century Gothic"/>
              </a:rPr>
              <a:t>roll</a:t>
            </a:r>
            <a:r>
              <a:rPr sz="1400" spc="-45" dirty="0">
                <a:solidFill>
                  <a:srgbClr val="404040"/>
                </a:solidFill>
                <a:latin typeface="Century Gothic"/>
                <a:cs typeface="Century Gothic"/>
              </a:rPr>
              <a:t> </a:t>
            </a:r>
            <a:r>
              <a:rPr sz="1400" i="1" dirty="0">
                <a:solidFill>
                  <a:srgbClr val="404040"/>
                </a:solidFill>
                <a:latin typeface="Century Gothic"/>
                <a:cs typeface="Century Gothic"/>
              </a:rPr>
              <a:t>inactive</a:t>
            </a:r>
            <a:r>
              <a:rPr sz="1400" dirty="0">
                <a:solidFill>
                  <a:srgbClr val="404040"/>
                </a:solidFill>
                <a:latin typeface="Century Gothic"/>
                <a:cs typeface="Century Gothic"/>
              </a:rPr>
              <a:t>,</a:t>
            </a:r>
            <a:r>
              <a:rPr sz="1400" spc="-45" dirty="0">
                <a:solidFill>
                  <a:srgbClr val="404040"/>
                </a:solidFill>
                <a:latin typeface="Century Gothic"/>
                <a:cs typeface="Century Gothic"/>
              </a:rPr>
              <a:t> </a:t>
            </a:r>
            <a:r>
              <a:rPr sz="1400" dirty="0">
                <a:solidFill>
                  <a:srgbClr val="404040"/>
                </a:solidFill>
                <a:latin typeface="Century Gothic"/>
                <a:cs typeface="Century Gothic"/>
              </a:rPr>
              <a:t>so</a:t>
            </a:r>
            <a:r>
              <a:rPr sz="1400"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30" dirty="0">
                <a:solidFill>
                  <a:srgbClr val="404040"/>
                </a:solidFill>
                <a:latin typeface="Century Gothic"/>
                <a:cs typeface="Century Gothic"/>
              </a:rPr>
              <a:t> </a:t>
            </a:r>
            <a:r>
              <a:rPr sz="1400" dirty="0">
                <a:solidFill>
                  <a:srgbClr val="404040"/>
                </a:solidFill>
                <a:latin typeface="Century Gothic"/>
                <a:cs typeface="Century Gothic"/>
              </a:rPr>
              <a:t>CRNs</a:t>
            </a:r>
            <a:r>
              <a:rPr sz="1400" spc="-20" dirty="0">
                <a:solidFill>
                  <a:srgbClr val="404040"/>
                </a:solidFill>
                <a:latin typeface="Century Gothic"/>
                <a:cs typeface="Century Gothic"/>
              </a:rPr>
              <a:t> </a:t>
            </a:r>
            <a:r>
              <a:rPr sz="1400" dirty="0">
                <a:solidFill>
                  <a:srgbClr val="404040"/>
                </a:solidFill>
                <a:latin typeface="Century Gothic"/>
                <a:cs typeface="Century Gothic"/>
              </a:rPr>
              <a:t>are</a:t>
            </a:r>
            <a:r>
              <a:rPr sz="1400" spc="-10" dirty="0">
                <a:solidFill>
                  <a:srgbClr val="404040"/>
                </a:solidFill>
                <a:latin typeface="Century Gothic"/>
                <a:cs typeface="Century Gothic"/>
              </a:rPr>
              <a:t> </a:t>
            </a:r>
            <a:r>
              <a:rPr sz="1400" dirty="0">
                <a:solidFill>
                  <a:srgbClr val="404040"/>
                </a:solidFill>
                <a:latin typeface="Century Gothic"/>
                <a:cs typeface="Century Gothic"/>
              </a:rPr>
              <a:t>on</a:t>
            </a:r>
            <a:r>
              <a:rPr sz="1400" spc="-30" dirty="0">
                <a:solidFill>
                  <a:srgbClr val="404040"/>
                </a:solidFill>
                <a:latin typeface="Century Gothic"/>
                <a:cs typeface="Century Gothic"/>
              </a:rPr>
              <a:t> </a:t>
            </a:r>
            <a:r>
              <a:rPr sz="1400" dirty="0">
                <a:solidFill>
                  <a:srgbClr val="404040"/>
                </a:solidFill>
                <a:latin typeface="Century Gothic"/>
                <a:cs typeface="Century Gothic"/>
              </a:rPr>
              <a:t>cancelled/inactive</a:t>
            </a:r>
            <a:r>
              <a:rPr sz="1400" spc="-50" dirty="0">
                <a:solidFill>
                  <a:srgbClr val="404040"/>
                </a:solidFill>
                <a:latin typeface="Century Gothic"/>
                <a:cs typeface="Century Gothic"/>
              </a:rPr>
              <a:t> </a:t>
            </a:r>
            <a:r>
              <a:rPr sz="1400" dirty="0">
                <a:solidFill>
                  <a:srgbClr val="404040"/>
                </a:solidFill>
                <a:latin typeface="Century Gothic"/>
                <a:cs typeface="Century Gothic"/>
              </a:rPr>
              <a:t>tab</a:t>
            </a:r>
            <a:r>
              <a:rPr sz="1400" spc="-5" dirty="0">
                <a:solidFill>
                  <a:srgbClr val="404040"/>
                </a:solidFill>
                <a:latin typeface="Century Gothic"/>
                <a:cs typeface="Century Gothic"/>
              </a:rPr>
              <a:t> </a:t>
            </a:r>
            <a:r>
              <a:rPr sz="1400" dirty="0">
                <a:solidFill>
                  <a:srgbClr val="404040"/>
                </a:solidFill>
                <a:latin typeface="Century Gothic"/>
                <a:cs typeface="Century Gothic"/>
              </a:rPr>
              <a:t>of</a:t>
            </a:r>
            <a:r>
              <a:rPr sz="1400" spc="-35" dirty="0">
                <a:solidFill>
                  <a:srgbClr val="404040"/>
                </a:solidFill>
                <a:latin typeface="Century Gothic"/>
                <a:cs typeface="Century Gothic"/>
              </a:rPr>
              <a:t> </a:t>
            </a:r>
            <a:r>
              <a:rPr sz="1400" dirty="0">
                <a:solidFill>
                  <a:srgbClr val="404040"/>
                </a:solidFill>
                <a:latin typeface="Century Gothic"/>
                <a:cs typeface="Century Gothic"/>
              </a:rPr>
              <a:t>the</a:t>
            </a:r>
            <a:r>
              <a:rPr sz="1400" spc="-10"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10" dirty="0">
                <a:solidFill>
                  <a:srgbClr val="404040"/>
                </a:solidFill>
                <a:latin typeface="Century Gothic"/>
                <a:cs typeface="Century Gothic"/>
              </a:rPr>
              <a:t> </a:t>
            </a:r>
            <a:r>
              <a:rPr sz="1400" dirty="0">
                <a:solidFill>
                  <a:srgbClr val="404040"/>
                </a:solidFill>
                <a:latin typeface="Century Gothic"/>
                <a:cs typeface="Century Gothic"/>
              </a:rPr>
              <a:t>Depts</a:t>
            </a:r>
            <a:r>
              <a:rPr sz="1400" spc="-35" dirty="0">
                <a:solidFill>
                  <a:srgbClr val="404040"/>
                </a:solidFill>
                <a:latin typeface="Century Gothic"/>
                <a:cs typeface="Century Gothic"/>
              </a:rPr>
              <a:t> </a:t>
            </a:r>
            <a:r>
              <a:rPr sz="1400" spc="-20" dirty="0">
                <a:solidFill>
                  <a:srgbClr val="404040"/>
                </a:solidFill>
                <a:latin typeface="Century Gothic"/>
                <a:cs typeface="Century Gothic"/>
              </a:rPr>
              <a:t>need </a:t>
            </a:r>
            <a:r>
              <a:rPr sz="1400" dirty="0">
                <a:solidFill>
                  <a:srgbClr val="404040"/>
                </a:solidFill>
                <a:latin typeface="Century Gothic"/>
                <a:cs typeface="Century Gothic"/>
              </a:rPr>
              <a:t>to</a:t>
            </a:r>
            <a:r>
              <a:rPr sz="1400" spc="-25" dirty="0">
                <a:solidFill>
                  <a:srgbClr val="404040"/>
                </a:solidFill>
                <a:latin typeface="Century Gothic"/>
                <a:cs typeface="Century Gothic"/>
              </a:rPr>
              <a:t> </a:t>
            </a:r>
            <a:r>
              <a:rPr sz="1400" dirty="0">
                <a:solidFill>
                  <a:srgbClr val="404040"/>
                </a:solidFill>
                <a:latin typeface="Century Gothic"/>
                <a:cs typeface="Century Gothic"/>
              </a:rPr>
              <a:t>verify</a:t>
            </a:r>
            <a:r>
              <a:rPr sz="1400" spc="-50" dirty="0">
                <a:solidFill>
                  <a:srgbClr val="404040"/>
                </a:solidFill>
                <a:latin typeface="Century Gothic"/>
                <a:cs typeface="Century Gothic"/>
              </a:rPr>
              <a:t> </a:t>
            </a:r>
            <a:r>
              <a:rPr sz="1400" dirty="0">
                <a:solidFill>
                  <a:srgbClr val="404040"/>
                </a:solidFill>
                <a:latin typeface="Century Gothic"/>
                <a:cs typeface="Century Gothic"/>
              </a:rPr>
              <a:t>start and</a:t>
            </a:r>
            <a:r>
              <a:rPr sz="1400" spc="-5" dirty="0">
                <a:solidFill>
                  <a:srgbClr val="404040"/>
                </a:solidFill>
                <a:latin typeface="Century Gothic"/>
                <a:cs typeface="Century Gothic"/>
              </a:rPr>
              <a:t> </a:t>
            </a:r>
            <a:r>
              <a:rPr sz="1400" dirty="0">
                <a:solidFill>
                  <a:srgbClr val="404040"/>
                </a:solidFill>
                <a:latin typeface="Century Gothic"/>
                <a:cs typeface="Century Gothic"/>
              </a:rPr>
              <a:t>end</a:t>
            </a:r>
            <a:r>
              <a:rPr sz="1400" spc="-20" dirty="0">
                <a:solidFill>
                  <a:srgbClr val="404040"/>
                </a:solidFill>
                <a:latin typeface="Century Gothic"/>
                <a:cs typeface="Century Gothic"/>
              </a:rPr>
              <a:t> </a:t>
            </a:r>
            <a:r>
              <a:rPr sz="1400" dirty="0">
                <a:solidFill>
                  <a:srgbClr val="404040"/>
                </a:solidFill>
                <a:latin typeface="Century Gothic"/>
                <a:cs typeface="Century Gothic"/>
              </a:rPr>
              <a:t>dates</a:t>
            </a:r>
            <a:r>
              <a:rPr sz="1400" spc="-10" dirty="0">
                <a:solidFill>
                  <a:srgbClr val="404040"/>
                </a:solidFill>
                <a:latin typeface="Century Gothic"/>
                <a:cs typeface="Century Gothic"/>
              </a:rPr>
              <a:t> </a:t>
            </a:r>
            <a:r>
              <a:rPr sz="1400" dirty="0">
                <a:solidFill>
                  <a:srgbClr val="404040"/>
                </a:solidFill>
                <a:latin typeface="Century Gothic"/>
                <a:cs typeface="Century Gothic"/>
              </a:rPr>
              <a:t>(and</a:t>
            </a:r>
            <a:r>
              <a:rPr sz="1400" spc="-5" dirty="0">
                <a:solidFill>
                  <a:srgbClr val="404040"/>
                </a:solidFill>
                <a:latin typeface="Century Gothic"/>
                <a:cs typeface="Century Gothic"/>
              </a:rPr>
              <a:t> </a:t>
            </a:r>
            <a:r>
              <a:rPr sz="1400" dirty="0">
                <a:solidFill>
                  <a:srgbClr val="404040"/>
                </a:solidFill>
                <a:latin typeface="Century Gothic"/>
                <a:cs typeface="Century Gothic"/>
              </a:rPr>
              <a:t>adjust</a:t>
            </a:r>
            <a:r>
              <a:rPr sz="1400" spc="-10" dirty="0">
                <a:solidFill>
                  <a:srgbClr val="404040"/>
                </a:solidFill>
                <a:latin typeface="Century Gothic"/>
                <a:cs typeface="Century Gothic"/>
              </a:rPr>
              <a:t> </a:t>
            </a:r>
            <a:r>
              <a:rPr sz="1400" dirty="0">
                <a:solidFill>
                  <a:srgbClr val="404040"/>
                </a:solidFill>
                <a:latin typeface="Century Gothic"/>
                <a:cs typeface="Century Gothic"/>
              </a:rPr>
              <a:t>if</a:t>
            </a:r>
            <a:r>
              <a:rPr sz="1400" spc="-35" dirty="0">
                <a:solidFill>
                  <a:srgbClr val="404040"/>
                </a:solidFill>
                <a:latin typeface="Century Gothic"/>
                <a:cs typeface="Century Gothic"/>
              </a:rPr>
              <a:t> </a:t>
            </a:r>
            <a:r>
              <a:rPr sz="1400" dirty="0">
                <a:solidFill>
                  <a:srgbClr val="404040"/>
                </a:solidFill>
                <a:latin typeface="Century Gothic"/>
                <a:cs typeface="Century Gothic"/>
              </a:rPr>
              <a:t>needed)</a:t>
            </a:r>
            <a:r>
              <a:rPr sz="1400" spc="-20" dirty="0">
                <a:solidFill>
                  <a:srgbClr val="404040"/>
                </a:solidFill>
                <a:latin typeface="Century Gothic"/>
                <a:cs typeface="Century Gothic"/>
              </a:rPr>
              <a:t> </a:t>
            </a:r>
            <a:r>
              <a:rPr sz="1400" dirty="0">
                <a:solidFill>
                  <a:srgbClr val="404040"/>
                </a:solidFill>
                <a:latin typeface="Century Gothic"/>
                <a:cs typeface="Century Gothic"/>
              </a:rPr>
              <a:t>before</a:t>
            </a:r>
            <a:r>
              <a:rPr sz="1400" spc="-30" dirty="0">
                <a:solidFill>
                  <a:srgbClr val="404040"/>
                </a:solidFill>
                <a:latin typeface="Century Gothic"/>
                <a:cs typeface="Century Gothic"/>
              </a:rPr>
              <a:t> </a:t>
            </a:r>
            <a:r>
              <a:rPr sz="1400" dirty="0">
                <a:solidFill>
                  <a:srgbClr val="404040"/>
                </a:solidFill>
                <a:latin typeface="Century Gothic"/>
                <a:cs typeface="Century Gothic"/>
              </a:rPr>
              <a:t>changing</a:t>
            </a:r>
            <a:r>
              <a:rPr sz="1400" spc="-50" dirty="0">
                <a:solidFill>
                  <a:srgbClr val="404040"/>
                </a:solidFill>
                <a:latin typeface="Century Gothic"/>
                <a:cs typeface="Century Gothic"/>
              </a:rPr>
              <a:t> </a:t>
            </a:r>
            <a:r>
              <a:rPr sz="1400" dirty="0">
                <a:solidFill>
                  <a:srgbClr val="404040"/>
                </a:solidFill>
                <a:latin typeface="Century Gothic"/>
                <a:cs typeface="Century Gothic"/>
              </a:rPr>
              <a:t>to</a:t>
            </a:r>
            <a:r>
              <a:rPr sz="1400" spc="-10" dirty="0">
                <a:solidFill>
                  <a:srgbClr val="404040"/>
                </a:solidFill>
                <a:latin typeface="Century Gothic"/>
                <a:cs typeface="Century Gothic"/>
              </a:rPr>
              <a:t> active.</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Do</a:t>
            </a:r>
            <a:r>
              <a:rPr spc="-20" dirty="0"/>
              <a:t> </a:t>
            </a:r>
            <a:r>
              <a:rPr dirty="0"/>
              <a:t>you have</a:t>
            </a:r>
            <a:r>
              <a:rPr spc="-5" dirty="0"/>
              <a:t> </a:t>
            </a:r>
            <a:r>
              <a:rPr dirty="0"/>
              <a:t>training</a:t>
            </a:r>
            <a:r>
              <a:rPr spc="-35" dirty="0"/>
              <a:t> </a:t>
            </a:r>
            <a:r>
              <a:rPr dirty="0"/>
              <a:t>documentation</a:t>
            </a:r>
            <a:r>
              <a:rPr spc="5" dirty="0"/>
              <a:t> </a:t>
            </a:r>
            <a:r>
              <a:rPr spc="-10" dirty="0"/>
              <a:t>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We have</a:t>
            </a:r>
            <a:r>
              <a:rPr sz="1400" spc="-30" dirty="0">
                <a:solidFill>
                  <a:srgbClr val="404040"/>
                </a:solidFill>
                <a:latin typeface="Century Gothic"/>
                <a:cs typeface="Century Gothic"/>
              </a:rPr>
              <a:t> </a:t>
            </a:r>
            <a:r>
              <a:rPr sz="1400" spc="-10" dirty="0">
                <a:solidFill>
                  <a:srgbClr val="404040"/>
                </a:solidFill>
                <a:latin typeface="Century Gothic"/>
                <a:cs typeface="Century Gothic"/>
              </a:rPr>
              <a:t>re-</a:t>
            </a:r>
            <a:r>
              <a:rPr sz="1400" dirty="0">
                <a:solidFill>
                  <a:srgbClr val="404040"/>
                </a:solidFill>
                <a:latin typeface="Century Gothic"/>
                <a:cs typeface="Century Gothic"/>
              </a:rPr>
              <a:t>formatted</a:t>
            </a:r>
            <a:r>
              <a:rPr sz="1400" spc="-20" dirty="0">
                <a:solidFill>
                  <a:srgbClr val="404040"/>
                </a:solidFill>
                <a:latin typeface="Century Gothic"/>
                <a:cs typeface="Century Gothic"/>
              </a:rPr>
              <a:t> </a:t>
            </a:r>
            <a:r>
              <a:rPr sz="1400" dirty="0">
                <a:solidFill>
                  <a:srgbClr val="404040"/>
                </a:solidFill>
                <a:latin typeface="Century Gothic"/>
                <a:cs typeface="Century Gothic"/>
              </a:rPr>
              <a:t>our</a:t>
            </a:r>
            <a:r>
              <a:rPr sz="1400" spc="-20" dirty="0">
                <a:solidFill>
                  <a:srgbClr val="404040"/>
                </a:solidFill>
                <a:latin typeface="Century Gothic"/>
                <a:cs typeface="Century Gothic"/>
              </a:rPr>
              <a:t> </a:t>
            </a:r>
            <a:r>
              <a:rPr sz="1400" dirty="0">
                <a:solidFill>
                  <a:srgbClr val="404040"/>
                </a:solidFill>
                <a:latin typeface="Century Gothic"/>
                <a:cs typeface="Century Gothic"/>
              </a:rPr>
              <a:t>training</a:t>
            </a:r>
            <a:r>
              <a:rPr sz="1400" spc="-20" dirty="0">
                <a:solidFill>
                  <a:srgbClr val="404040"/>
                </a:solidFill>
                <a:latin typeface="Century Gothic"/>
                <a:cs typeface="Century Gothic"/>
              </a:rPr>
              <a:t> </a:t>
            </a:r>
            <a:r>
              <a:rPr sz="1400" dirty="0">
                <a:solidFill>
                  <a:srgbClr val="404040"/>
                </a:solidFill>
                <a:latin typeface="Century Gothic"/>
                <a:cs typeface="Century Gothic"/>
              </a:rPr>
              <a:t>website:</a:t>
            </a:r>
            <a:r>
              <a:rPr sz="1400" spc="-45"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4"/>
              </a:rPr>
              <a:t>Check</a:t>
            </a:r>
            <a:r>
              <a:rPr sz="1400" u="sng" spc="-35" dirty="0">
                <a:solidFill>
                  <a:srgbClr val="A793D2"/>
                </a:solidFill>
                <a:uFill>
                  <a:solidFill>
                    <a:srgbClr val="A793D2"/>
                  </a:solidFill>
                </a:uFill>
                <a:latin typeface="Century Gothic"/>
                <a:cs typeface="Century Gothic"/>
                <a:hlinkClick r:id="rId4"/>
              </a:rPr>
              <a:t> </a:t>
            </a:r>
            <a:r>
              <a:rPr sz="1400" u="sng" dirty="0">
                <a:solidFill>
                  <a:srgbClr val="A793D2"/>
                </a:solidFill>
                <a:uFill>
                  <a:solidFill>
                    <a:srgbClr val="A793D2"/>
                  </a:solidFill>
                </a:uFill>
                <a:latin typeface="Century Gothic"/>
                <a:cs typeface="Century Gothic"/>
                <a:hlinkClick r:id="rId4"/>
              </a:rPr>
              <a:t>it</a:t>
            </a:r>
            <a:r>
              <a:rPr sz="1400" u="sng" spc="-30" dirty="0">
                <a:solidFill>
                  <a:srgbClr val="A793D2"/>
                </a:solidFill>
                <a:uFill>
                  <a:solidFill>
                    <a:srgbClr val="A793D2"/>
                  </a:solidFill>
                </a:uFill>
                <a:latin typeface="Century Gothic"/>
                <a:cs typeface="Century Gothic"/>
                <a:hlinkClick r:id="rId4"/>
              </a:rPr>
              <a:t> </a:t>
            </a:r>
            <a:r>
              <a:rPr sz="1400" u="sng" spc="-20" dirty="0">
                <a:solidFill>
                  <a:srgbClr val="A793D2"/>
                </a:solidFill>
                <a:uFill>
                  <a:solidFill>
                    <a:srgbClr val="A793D2"/>
                  </a:solidFill>
                </a:uFill>
                <a:latin typeface="Century Gothic"/>
                <a:cs typeface="Century Gothic"/>
                <a:hlinkClick r:id="rId4"/>
              </a:rPr>
              <a:t>out</a:t>
            </a:r>
            <a:r>
              <a:rPr sz="1400" spc="-20" dirty="0">
                <a:solidFill>
                  <a:srgbClr val="404040"/>
                </a:solidFill>
                <a:latin typeface="Century Gothic"/>
                <a:cs typeface="Century Gothic"/>
              </a:rPr>
              <a:t>!</a:t>
            </a:r>
            <a:endParaRPr sz="14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TotalTime>
  <Words>1241</Words>
  <Application>Microsoft Office PowerPoint</Application>
  <PresentationFormat>Widescreen</PresentationFormat>
  <Paragraphs>96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Wingdings</vt:lpstr>
      <vt:lpstr>Wingdings 3</vt:lpstr>
      <vt:lpstr>Office Theme</vt:lpstr>
      <vt:lpstr>Spring 2024 Scheduling Process</vt:lpstr>
      <vt:lpstr>Summary of Key Points</vt:lpstr>
      <vt:lpstr>Room Request Spreadsheet</vt:lpstr>
      <vt:lpstr>Rolled Rooms</vt:lpstr>
      <vt:lpstr>Active Learning Classrooms: Where the Magic Happens!</vt:lpstr>
      <vt:lpstr>Miscellaneous Scheduling Information</vt:lpstr>
      <vt:lpstr>Training Updates</vt:lpstr>
      <vt:lpstr>When Changes to Sections Can Be Made</vt:lpstr>
      <vt:lpstr>Quick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2021 Scheduling Process</dc:title>
  <dc:creator>Free, Terry</dc:creator>
  <cp:lastModifiedBy>Doyle, Kat</cp:lastModifiedBy>
  <cp:revision>29</cp:revision>
  <dcterms:created xsi:type="dcterms:W3CDTF">2023-01-09T21:48:22Z</dcterms:created>
  <dcterms:modified xsi:type="dcterms:W3CDTF">2023-05-16T20:21:41Z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Acrobat PDFMaker 22 for PowerPoint</vt:lpwstr>
  </property>
  <property fmtid="{D5CDD505-2E9C-101B-9397-08002B2CF9AE}" pid="4" name="LastSaved">
    <vt:filetime>2023-01-09T00:00:00Z</vt:filetime>
  </property>
  <property fmtid="{D5CDD505-2E9C-101B-9397-08002B2CF9AE}" pid="5" name="Producer">
    <vt:lpwstr>Adobe PDF Library 22.1.149</vt:lpwstr>
  </property>
</Properties>
</file>